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43"/>
  </p:notesMasterIdLst>
  <p:sldIdLst>
    <p:sldId id="256" r:id="rId3"/>
    <p:sldId id="282" r:id="rId4"/>
    <p:sldId id="301" r:id="rId5"/>
    <p:sldId id="302" r:id="rId6"/>
    <p:sldId id="303" r:id="rId7"/>
    <p:sldId id="261" r:id="rId8"/>
    <p:sldId id="345" r:id="rId9"/>
    <p:sldId id="313" r:id="rId10"/>
    <p:sldId id="308" r:id="rId11"/>
    <p:sldId id="310" r:id="rId12"/>
    <p:sldId id="309" r:id="rId13"/>
    <p:sldId id="311" r:id="rId14"/>
    <p:sldId id="312" r:id="rId15"/>
    <p:sldId id="314" r:id="rId16"/>
    <p:sldId id="280" r:id="rId17"/>
    <p:sldId id="306" r:id="rId18"/>
    <p:sldId id="329" r:id="rId19"/>
    <p:sldId id="322" r:id="rId20"/>
    <p:sldId id="315" r:id="rId21"/>
    <p:sldId id="323" r:id="rId22"/>
    <p:sldId id="324" r:id="rId23"/>
    <p:sldId id="316" r:id="rId24"/>
    <p:sldId id="330" r:id="rId25"/>
    <p:sldId id="319" r:id="rId26"/>
    <p:sldId id="325" r:id="rId27"/>
    <p:sldId id="331" r:id="rId28"/>
    <p:sldId id="317" r:id="rId29"/>
    <p:sldId id="333" r:id="rId30"/>
    <p:sldId id="332" r:id="rId31"/>
    <p:sldId id="334" r:id="rId32"/>
    <p:sldId id="320" r:id="rId33"/>
    <p:sldId id="336" r:id="rId34"/>
    <p:sldId id="337" r:id="rId35"/>
    <p:sldId id="338" r:id="rId36"/>
    <p:sldId id="339" r:id="rId37"/>
    <p:sldId id="341" r:id="rId38"/>
    <p:sldId id="340" r:id="rId39"/>
    <p:sldId id="335" r:id="rId40"/>
    <p:sldId id="344" r:id="rId41"/>
    <p:sldId id="343" r:id="rId42"/>
  </p:sldIdLst>
  <p:sldSz cx="18288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8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647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269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01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229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399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506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101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676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930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39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063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772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665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524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062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4791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756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041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190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006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305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906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63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3248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603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810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3803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360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5786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548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078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942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2386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935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614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47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745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567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867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33960-D572-4988-A095-E9DD6F52B9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044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" descr="Image"/>
          <p:cNvPicPr>
            <a:picLocks noChangeAspect="1"/>
          </p:cNvPicPr>
          <p:nvPr userDrawn="1"/>
        </p:nvPicPr>
        <p:blipFill>
          <a:blip r:embed="rId2">
            <a:alphaModFix amt="60286"/>
          </a:blip>
          <a:stretch>
            <a:fillRect/>
          </a:stretch>
        </p:blipFill>
        <p:spPr>
          <a:xfrm>
            <a:off x="-1307522" y="1799573"/>
            <a:ext cx="11664276" cy="1555236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PyCon Korea 2019"/>
          <p:cNvSpPr txBox="1"/>
          <p:nvPr/>
        </p:nvSpPr>
        <p:spPr>
          <a:xfrm>
            <a:off x="1619250" y="3268265"/>
            <a:ext cx="15049500" cy="1803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>
              <a:defRPr sz="9400">
                <a:solidFill>
                  <a:srgbClr val="F95858"/>
                </a:solidFill>
              </a:defRPr>
            </a:lvl1pPr>
          </a:lstStyle>
          <a:p>
            <a:r>
              <a:rPr sz="7050"/>
              <a:t>PyCon Korea 2019</a:t>
            </a:r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2000250" y="5143501"/>
            <a:ext cx="14287500" cy="1750219"/>
          </a:xfrm>
          <a:prstGeom prst="rect">
            <a:avLst/>
          </a:prstGeom>
        </p:spPr>
        <p:txBody>
          <a:bodyPr anchor="b"/>
          <a:lstStyle>
            <a:lvl1pPr>
              <a:defRPr b="0">
                <a:solidFill>
                  <a:srgbClr val="088487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19250" y="7090171"/>
            <a:ext cx="15049500" cy="315274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6300">
                <a:latin typeface="+mj-lt"/>
                <a:ea typeface="+mj-ea"/>
                <a:cs typeface="+mj-cs"/>
                <a:sym typeface="Helvetica Neue Medium"/>
              </a:defRPr>
            </a:lvl1pPr>
            <a:lvl2pPr marL="0" indent="0" algn="ctr">
              <a:spcBef>
                <a:spcPts val="0"/>
              </a:spcBef>
              <a:buSzTx/>
              <a:buNone/>
              <a:defRPr sz="6300">
                <a:latin typeface="+mj-lt"/>
                <a:ea typeface="+mj-ea"/>
                <a:cs typeface="+mj-cs"/>
                <a:sym typeface="Helvetica Neue Medium"/>
              </a:defRPr>
            </a:lvl2pPr>
            <a:lvl3pPr marL="0" indent="0" algn="ctr">
              <a:spcBef>
                <a:spcPts val="0"/>
              </a:spcBef>
              <a:buSzTx/>
              <a:buNone/>
              <a:defRPr sz="6300">
                <a:latin typeface="+mj-lt"/>
                <a:ea typeface="+mj-ea"/>
                <a:cs typeface="+mj-cs"/>
                <a:sym typeface="Helvetica Neue Medium"/>
              </a:defRPr>
            </a:lvl3pPr>
            <a:lvl4pPr marL="0" indent="0" algn="ctr">
              <a:spcBef>
                <a:spcPts val="0"/>
              </a:spcBef>
              <a:buSzTx/>
              <a:buNone/>
              <a:defRPr sz="6300">
                <a:latin typeface="+mj-lt"/>
                <a:ea typeface="+mj-ea"/>
                <a:cs typeface="+mj-cs"/>
                <a:sym typeface="Helvetica Neue Medium"/>
              </a:defRPr>
            </a:lvl4pPr>
            <a:lvl5pPr marL="0" indent="0" algn="ctr">
              <a:spcBef>
                <a:spcPts val="0"/>
              </a:spcBef>
              <a:buSzTx/>
              <a:buNone/>
              <a:defRPr sz="6300">
                <a:latin typeface="+mj-lt"/>
                <a:ea typeface="+mj-ea"/>
                <a:cs typeface="+mj-cs"/>
                <a:sym typeface="Helvetica Neue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253582"/>
            <a:ext cx="17811750" cy="6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2782261"/>
            <a:ext cx="17811750" cy="82881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39253" y="13073063"/>
            <a:ext cx="402353" cy="3981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- 가운데">
    <p:bg>
      <p:bgPr>
        <a:solidFill>
          <a:srgbClr val="F65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yCon Korea 2019"/>
          <p:cNvSpPr txBox="1"/>
          <p:nvPr/>
        </p:nvSpPr>
        <p:spPr>
          <a:xfrm>
            <a:off x="1619250" y="4835159"/>
            <a:ext cx="15049500" cy="1928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>
              <a:defRPr sz="9400">
                <a:solidFill>
                  <a:srgbClr val="FFFFFF"/>
                </a:solidFill>
              </a:defRPr>
            </a:lvl1pPr>
          </a:lstStyle>
          <a:p>
            <a:r>
              <a:rPr sz="7050"/>
              <a:t>PyCon Korea 2019</a:t>
            </a:r>
          </a:p>
        </p:txBody>
      </p:sp>
      <p:sp>
        <p:nvSpPr>
          <p:cNvPr id="28" name="제목 텍스트"/>
          <p:cNvSpPr txBox="1"/>
          <p:nvPr/>
        </p:nvSpPr>
        <p:spPr>
          <a:xfrm>
            <a:off x="2000250" y="6603239"/>
            <a:ext cx="14287500" cy="175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b">
            <a:normAutofit/>
          </a:bodyPr>
          <a:lstStyle>
            <a:lvl1pPr>
              <a:defRPr sz="9400">
                <a:solidFill>
                  <a:srgbClr val="FFFFFF"/>
                </a:solidFill>
              </a:defRPr>
            </a:lvl1pPr>
          </a:lstStyle>
          <a:p>
            <a:r>
              <a:rPr sz="7050"/>
              <a:t>제목 텍스트</a:t>
            </a:r>
          </a:p>
        </p:txBody>
      </p:sp>
      <p:pic>
        <p:nvPicPr>
          <p:cNvPr id="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254000"/>
            <a:ext cx="17811750" cy="639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2776201"/>
            <a:ext cx="17811750" cy="82881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36047" y="13073063"/>
            <a:ext cx="408765" cy="3981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600" y="1801689"/>
            <a:ext cx="15544800" cy="2604858"/>
          </a:xfrm>
        </p:spPr>
        <p:txBody>
          <a:bodyPr anchor="ctr">
            <a:normAutofit/>
          </a:bodyPr>
          <a:lstStyle>
            <a:lvl1pPr algn="ctr">
              <a:defRPr sz="96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86000" y="5950042"/>
            <a:ext cx="13716000" cy="3311524"/>
          </a:xfrm>
        </p:spPr>
        <p:txBody>
          <a:bodyPr>
            <a:normAutofit/>
          </a:bodyPr>
          <a:lstStyle>
            <a:lvl1pPr marL="0" indent="0" algn="r">
              <a:buNone/>
              <a:defRPr sz="4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3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7065" y="1976028"/>
            <a:ext cx="17260386" cy="11674664"/>
          </a:xfrm>
        </p:spPr>
        <p:txBody>
          <a:bodyPr/>
          <a:lstStyle>
            <a:lvl1pPr>
              <a:defRPr sz="4000">
                <a:latin typeface="+mn-ea"/>
                <a:ea typeface="+mn-ea"/>
              </a:defRPr>
            </a:lvl1pPr>
            <a:lvl2pPr>
              <a:defRPr sz="32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690" y="242574"/>
            <a:ext cx="15773400" cy="1290136"/>
          </a:xfrm>
        </p:spPr>
        <p:txBody>
          <a:bodyPr>
            <a:normAutofit/>
          </a:bodyPr>
          <a:lstStyle>
            <a:lvl1pPr>
              <a:defRPr sz="8000">
                <a:solidFill>
                  <a:srgbClr val="088487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1672044"/>
            <a:ext cx="18288000" cy="0"/>
          </a:xfrm>
          <a:prstGeom prst="line">
            <a:avLst/>
          </a:prstGeom>
          <a:ln w="19050">
            <a:solidFill>
              <a:srgbClr val="0884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550304" y="12894863"/>
            <a:ext cx="4114800" cy="730250"/>
          </a:xfrm>
        </p:spPr>
        <p:txBody>
          <a:bodyPr/>
          <a:lstStyle/>
          <a:p>
            <a:fld id="{D4653B7F-CCFC-4C2C-8D86-D3AEC7E3AF6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B1E412B1-ED2B-4D47-BAEC-8ADD80E6EE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0504" t="7119"/>
          <a:stretch/>
        </p:blipFill>
        <p:spPr>
          <a:xfrm>
            <a:off x="16358531" y="302004"/>
            <a:ext cx="1691343" cy="6317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0521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23400" y="5735600"/>
            <a:ext cx="17041200" cy="2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6944916" y="12435246"/>
            <a:ext cx="1097400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0BBB0761-30B2-474E-A3CE-DA63E315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8125" y="253582"/>
            <a:ext cx="17811750" cy="6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1AC70736-41D5-4E08-A7F2-D7D07C16D8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125" y="12782261"/>
            <a:ext cx="17811750" cy="8288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040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4">
            <a:alphaModFix amt="60286"/>
          </a:blip>
          <a:stretch>
            <a:fillRect/>
          </a:stretch>
        </p:blipFill>
        <p:spPr>
          <a:xfrm>
            <a:off x="-1307522" y="1799573"/>
            <a:ext cx="11664276" cy="155523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19250" y="3643312"/>
            <a:ext cx="15049500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305969" y="12984596"/>
            <a:ext cx="408765" cy="39818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1650" b="0">
                <a:solidFill>
                  <a:srgbClr val="08848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1619250" y="642937"/>
            <a:ext cx="15049500" cy="23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5" y="253582"/>
            <a:ext cx="17811750" cy="6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25" y="12782261"/>
            <a:ext cx="17811750" cy="82881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61614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61614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61614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61614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61614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61614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61614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61614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61614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58390" marR="0" indent="-458390" algn="l" defTabSz="616148" latinLnBrk="0">
        <a:lnSpc>
          <a:spcPct val="100000"/>
        </a:lnSpc>
        <a:spcBef>
          <a:spcPts val="4425"/>
        </a:spcBef>
        <a:spcAft>
          <a:spcPts val="0"/>
        </a:spcAft>
        <a:buClrTx/>
        <a:buSzPct val="145000"/>
        <a:buFontTx/>
        <a:buChar char="•"/>
        <a:tabLst/>
        <a:defRPr sz="33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1pPr>
      <a:lvl2pPr marL="791765" marR="0" indent="-458390" algn="l" defTabSz="616148" latinLnBrk="0">
        <a:lnSpc>
          <a:spcPct val="100000"/>
        </a:lnSpc>
        <a:spcBef>
          <a:spcPts val="4425"/>
        </a:spcBef>
        <a:spcAft>
          <a:spcPts val="0"/>
        </a:spcAft>
        <a:buClrTx/>
        <a:buSzPct val="145000"/>
        <a:buFontTx/>
        <a:buChar char="•"/>
        <a:tabLst/>
        <a:defRPr sz="33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2pPr>
      <a:lvl3pPr marL="1125140" marR="0" indent="-458390" algn="l" defTabSz="616148" latinLnBrk="0">
        <a:lnSpc>
          <a:spcPct val="100000"/>
        </a:lnSpc>
        <a:spcBef>
          <a:spcPts val="4425"/>
        </a:spcBef>
        <a:spcAft>
          <a:spcPts val="0"/>
        </a:spcAft>
        <a:buClrTx/>
        <a:buSzPct val="145000"/>
        <a:buFontTx/>
        <a:buChar char="•"/>
        <a:tabLst/>
        <a:defRPr sz="33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3pPr>
      <a:lvl4pPr marL="1458515" marR="0" indent="-458390" algn="l" defTabSz="616148" latinLnBrk="0">
        <a:lnSpc>
          <a:spcPct val="100000"/>
        </a:lnSpc>
        <a:spcBef>
          <a:spcPts val="4425"/>
        </a:spcBef>
        <a:spcAft>
          <a:spcPts val="0"/>
        </a:spcAft>
        <a:buClrTx/>
        <a:buSzPct val="145000"/>
        <a:buFontTx/>
        <a:buChar char="•"/>
        <a:tabLst/>
        <a:defRPr sz="33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4pPr>
      <a:lvl5pPr marL="1791890" marR="0" indent="-458390" algn="l" defTabSz="616148" latinLnBrk="0">
        <a:lnSpc>
          <a:spcPct val="100000"/>
        </a:lnSpc>
        <a:spcBef>
          <a:spcPts val="4425"/>
        </a:spcBef>
        <a:spcAft>
          <a:spcPts val="0"/>
        </a:spcAft>
        <a:buClrTx/>
        <a:buSzPct val="145000"/>
        <a:buFontTx/>
        <a:buChar char="•"/>
        <a:tabLst/>
        <a:defRPr sz="33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5pPr>
      <a:lvl6pPr marL="2125265" marR="0" indent="-458390" algn="l" defTabSz="616148" latinLnBrk="0">
        <a:lnSpc>
          <a:spcPct val="100000"/>
        </a:lnSpc>
        <a:spcBef>
          <a:spcPts val="4425"/>
        </a:spcBef>
        <a:spcAft>
          <a:spcPts val="0"/>
        </a:spcAft>
        <a:buClrTx/>
        <a:buSzPct val="145000"/>
        <a:buFontTx/>
        <a:buChar char="•"/>
        <a:tabLst/>
        <a:defRPr sz="33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6pPr>
      <a:lvl7pPr marL="2458640" marR="0" indent="-458390" algn="l" defTabSz="616148" latinLnBrk="0">
        <a:lnSpc>
          <a:spcPct val="100000"/>
        </a:lnSpc>
        <a:spcBef>
          <a:spcPts val="4425"/>
        </a:spcBef>
        <a:spcAft>
          <a:spcPts val="0"/>
        </a:spcAft>
        <a:buClrTx/>
        <a:buSzPct val="145000"/>
        <a:buFontTx/>
        <a:buChar char="•"/>
        <a:tabLst/>
        <a:defRPr sz="33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7pPr>
      <a:lvl8pPr marL="2792015" marR="0" indent="-458390" algn="l" defTabSz="616148" latinLnBrk="0">
        <a:lnSpc>
          <a:spcPct val="100000"/>
        </a:lnSpc>
        <a:spcBef>
          <a:spcPts val="4425"/>
        </a:spcBef>
        <a:spcAft>
          <a:spcPts val="0"/>
        </a:spcAft>
        <a:buClrTx/>
        <a:buSzPct val="145000"/>
        <a:buFontTx/>
        <a:buChar char="•"/>
        <a:tabLst/>
        <a:defRPr sz="33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8pPr>
      <a:lvl9pPr marL="3125390" marR="0" indent="-458390" algn="l" defTabSz="616148" latinLnBrk="0">
        <a:lnSpc>
          <a:spcPct val="100000"/>
        </a:lnSpc>
        <a:spcBef>
          <a:spcPts val="4425"/>
        </a:spcBef>
        <a:spcAft>
          <a:spcPts val="0"/>
        </a:spcAft>
        <a:buClrTx/>
        <a:buSzPct val="145000"/>
        <a:buFontTx/>
        <a:buChar char="•"/>
        <a:tabLst/>
        <a:defRPr sz="33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61614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71450" algn="ctr" defTabSz="61614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42900" algn="ctr" defTabSz="61614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514350" algn="ctr" defTabSz="61614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85800" algn="ctr" defTabSz="61614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57250" algn="ctr" defTabSz="61614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028700" algn="ctr" defTabSz="61614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200150" algn="ctr" defTabSz="61614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371600" algn="ctr" defTabSz="61614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730253"/>
            <a:ext cx="157734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3651250"/>
            <a:ext cx="157734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50304" y="1264085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53B7F-CCFC-4C2C-8D86-D3AEC7E3A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37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hf hdr="0" ftr="0" dt="0"/>
  <p:txStyles>
    <p:titleStyle>
      <a:lvl1pPr algn="l" defTabSz="1828800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457200" indent="-457200" algn="l" defTabSz="1828800" rtl="0" eaLnBrk="1" latinLnBrk="1" hangingPunct="1">
        <a:lnSpc>
          <a:spcPct val="90000"/>
        </a:lnSpc>
        <a:spcBef>
          <a:spcPts val="2000"/>
        </a:spcBef>
        <a:buFont typeface="Arial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Structuring your first NLP project</a:t>
            </a:r>
            <a:endParaRPr dirty="0"/>
          </a:p>
        </p:txBody>
      </p:sp>
      <p:sp>
        <p:nvSpPr>
          <p:cNvPr id="118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Boseop</a:t>
            </a:r>
            <a:r>
              <a:rPr lang="en-US" dirty="0"/>
              <a:t> Kim</a:t>
            </a:r>
            <a:br>
              <a:rPr lang="en-US" dirty="0"/>
            </a:br>
            <a:r>
              <a:rPr lang="en-US" dirty="0"/>
              <a:t>August 15th, 2019</a:t>
            </a:r>
          </a:p>
          <a:p>
            <a:r>
              <a:rPr lang="en-US" dirty="0"/>
              <a:t>Tutorial of </a:t>
            </a:r>
            <a:r>
              <a:rPr lang="en-US" dirty="0" err="1"/>
              <a:t>PyCon</a:t>
            </a:r>
            <a:r>
              <a:rPr lang="en-US" dirty="0"/>
              <a:t> Kr 2019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400" b="1" dirty="0"/>
              <a:t>Preprocessing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10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E467CC0-9D74-4AF4-8A8D-9DCC81584B17}"/>
              </a:ext>
            </a:extLst>
          </p:cNvPr>
          <p:cNvSpPr txBox="1">
            <a:spLocks/>
          </p:cNvSpPr>
          <p:nvPr/>
        </p:nvSpPr>
        <p:spPr>
          <a:xfrm>
            <a:off x="528212" y="1978758"/>
            <a:ext cx="17258400" cy="11674664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1828800">
              <a:spcBef>
                <a:spcPts val="2000"/>
              </a:spcBef>
              <a:buNone/>
            </a:pPr>
            <a:r>
              <a:rPr lang="ko-KR" altLang="en-US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문자열 데이터를 </a:t>
            </a:r>
            <a:r>
              <a:rPr lang="ko-KR" altLang="en-US" sz="4000" b="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수치화하는</a:t>
            </a:r>
            <a:r>
              <a:rPr lang="ko-KR" altLang="en-US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과정은 대부분 아래와 같음</a:t>
            </a:r>
            <a:r>
              <a:rPr lang="en-US" altLang="ko-KR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</a:t>
            </a:r>
            <a:r>
              <a:rPr lang="en-US" altLang="ko-KR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Split</a:t>
            </a:r>
            <a:r>
              <a:rPr lang="ko-KR" altLang="en-US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과 </a:t>
            </a:r>
            <a:r>
              <a:rPr lang="en-US" altLang="ko-KR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Transform</a:t>
            </a:r>
            <a:r>
              <a:rPr lang="ko-KR" altLang="en-US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만 </a:t>
            </a:r>
            <a:r>
              <a:rPr lang="en-US" altLang="ko-KR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으로 구현하면</a:t>
            </a:r>
            <a:r>
              <a:rPr lang="en-US" altLang="ko-KR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Look up</a:t>
            </a:r>
            <a:r>
              <a:rPr lang="ko-KR" altLang="en-US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은 </a:t>
            </a:r>
            <a:r>
              <a:rPr lang="en-US" altLang="ko-KR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DL framework</a:t>
            </a:r>
            <a:r>
              <a:rPr lang="ko-KR" altLang="en-US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가 해결</a:t>
            </a:r>
            <a:endParaRPr lang="en-US" altLang="ko-KR" sz="4000" b="0" dirty="0">
              <a:solidFill>
                <a:srgbClr val="4472C4">
                  <a:lumMod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1892468-9A10-479C-8F1E-2B71BCAD61B3}"/>
              </a:ext>
            </a:extLst>
          </p:cNvPr>
          <p:cNvGrpSpPr/>
          <p:nvPr/>
        </p:nvGrpSpPr>
        <p:grpSpPr>
          <a:xfrm>
            <a:off x="1015846" y="3636001"/>
            <a:ext cx="16256308" cy="8668674"/>
            <a:chOff x="765152" y="1886031"/>
            <a:chExt cx="8128154" cy="433433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FB3FD9-740B-4A41-9175-B4310DE74D3F}"/>
                </a:ext>
              </a:extLst>
            </p:cNvPr>
            <p:cNvSpPr txBox="1"/>
            <p:nvPr/>
          </p:nvSpPr>
          <p:spPr>
            <a:xfrm>
              <a:off x="765152" y="1886031"/>
              <a:ext cx="39743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latinLnBrk="1" hangingPunct="1"/>
              <a:r>
                <a: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히어로 무비 중 가장 어둡지만 가장 참신했다</a:t>
              </a: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.</a:t>
              </a:r>
              <a:endParaRPr lang="ko-KR" altLang="en-US" b="0" kern="1200" dirty="0">
                <a:solidFill>
                  <a:prstClr val="black"/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53815A-6312-4EA2-BF8F-7C16E7C749A8}"/>
                </a:ext>
              </a:extLst>
            </p:cNvPr>
            <p:cNvSpPr txBox="1"/>
            <p:nvPr/>
          </p:nvSpPr>
          <p:spPr>
            <a:xfrm>
              <a:off x="765152" y="2987126"/>
              <a:ext cx="637807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latinLnBrk="1" hangingPunct="1"/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[‘</a:t>
              </a:r>
              <a:r>
                <a: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히어로</a:t>
              </a: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무비‘</a:t>
              </a: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, ‘</a:t>
              </a:r>
              <a:r>
                <a: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중‘</a:t>
              </a: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, ‘</a:t>
              </a:r>
              <a:r>
                <a: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가장</a:t>
              </a: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어둡‘</a:t>
              </a: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, ‘</a:t>
              </a:r>
              <a:r>
                <a: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지만‘</a:t>
              </a: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, ‘</a:t>
              </a:r>
              <a:r>
                <a: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가장</a:t>
              </a: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’, ‘</a:t>
              </a:r>
              <a:r>
                <a: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참신‘</a:t>
              </a: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, ‘</a:t>
              </a:r>
              <a:r>
                <a: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했‘</a:t>
              </a: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, ‘</a:t>
              </a:r>
              <a:r>
                <a: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다‘</a:t>
              </a: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, ‘.’]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858DE9-D6B8-4F77-99D5-83F4E6066A64}"/>
                </a:ext>
              </a:extLst>
            </p:cNvPr>
            <p:cNvSpPr txBox="1"/>
            <p:nvPr/>
          </p:nvSpPr>
          <p:spPr>
            <a:xfrm>
              <a:off x="2175173" y="5681759"/>
              <a:ext cx="13367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latinLnBrk="1" hangingPunct="1"/>
              <a:r>
                <a:rPr lang="en-US" altLang="ko-KR" b="0" kern="1200" dirty="0" err="1">
                  <a:solidFill>
                    <a:prstClr val="black"/>
                  </a:solidFill>
                  <a:latin typeface="나눔스퀘어"/>
                  <a:ea typeface="나눔스퀘어"/>
                </a:rPr>
                <a:t>torch.tensor</a:t>
              </a:r>
              <a:b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</a:br>
              <a:r>
                <a:rPr lang="en-US" altLang="ko-KR" b="0" kern="1200" dirty="0" err="1">
                  <a:solidFill>
                    <a:prstClr val="black"/>
                  </a:solidFill>
                  <a:latin typeface="나눔스퀘어"/>
                  <a:ea typeface="나눔스퀘어"/>
                </a:rPr>
                <a:t>tf.tensor</a:t>
              </a:r>
              <a:endParaRPr lang="ko-KR" altLang="en-US" b="0" kern="1200" dirty="0">
                <a:solidFill>
                  <a:prstClr val="black"/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9DB3CD-B804-411A-9A38-254B4F8CCC9A}"/>
                </a:ext>
              </a:extLst>
            </p:cNvPr>
            <p:cNvSpPr txBox="1"/>
            <p:nvPr/>
          </p:nvSpPr>
          <p:spPr>
            <a:xfrm>
              <a:off x="765152" y="4334443"/>
              <a:ext cx="637807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latinLnBrk="1" hangingPunct="1"/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[8275, 3273, 7101, 511, 5305, 7192, 511, 7424, 8439, 1953, 46]</a:t>
              </a:r>
              <a:endParaRPr lang="ko-KR" altLang="en-US" b="0" kern="1200" dirty="0">
                <a:solidFill>
                  <a:prstClr val="black"/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6" name="Google Shape;104;p20">
              <a:extLst>
                <a:ext uri="{FF2B5EF4-FFF2-40B4-BE49-F238E27FC236}">
                  <a16:creationId xmlns:a16="http://schemas.microsoft.com/office/drawing/2014/main" id="{781ECBAC-EB64-4EEA-971D-6A83D40CE225}"/>
                </a:ext>
              </a:extLst>
            </p:cNvPr>
            <p:cNvSpPr/>
            <p:nvPr/>
          </p:nvSpPr>
          <p:spPr>
            <a:xfrm rot="5400000">
              <a:off x="2555525" y="2436205"/>
              <a:ext cx="576000" cy="33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l" defTabSz="1828800" latinLnBrk="1" hangingPunct="1"/>
              <a:endParaRPr sz="3600" b="0" kern="1200">
                <a:solidFill>
                  <a:prstClr val="black"/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E1BAE4-A339-4B6A-BB73-A940D63C4BB8}"/>
                </a:ext>
              </a:extLst>
            </p:cNvPr>
            <p:cNvSpPr txBox="1"/>
            <p:nvPr/>
          </p:nvSpPr>
          <p:spPr>
            <a:xfrm>
              <a:off x="3140689" y="2313468"/>
              <a:ext cx="5752617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latinLnBrk="1" hangingPunct="1"/>
              <a:r>
                <a:rPr lang="en-US" altLang="ko-KR" kern="1200" dirty="0">
                  <a:solidFill>
                    <a:srgbClr val="4472C4">
                      <a:lumMod val="75000"/>
                    </a:srgbClr>
                  </a:solidFill>
                  <a:latin typeface="나눔스퀘어"/>
                  <a:ea typeface="나눔스퀘어"/>
                </a:rPr>
                <a:t>Split</a:t>
              </a:r>
              <a:br>
                <a:rPr lang="en-US" altLang="ko-KR" kern="1200" dirty="0">
                  <a:solidFill>
                    <a:srgbClr val="4472C4">
                      <a:lumMod val="75000"/>
                    </a:srgbClr>
                  </a:solidFill>
                  <a:latin typeface="나눔스퀘어"/>
                  <a:ea typeface="나눔스퀘어"/>
                </a:rPr>
              </a:br>
              <a:r>
                <a:rPr lang="ko-KR" altLang="en-US" b="0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사용하고 싶은 </a:t>
              </a:r>
              <a:r>
                <a:rPr lang="en-US" altLang="ko-KR" b="0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split (</a:t>
              </a:r>
              <a:r>
                <a:rPr lang="en-US" altLang="ko-KR" b="0" kern="1200" dirty="0" err="1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eg.</a:t>
              </a:r>
              <a:r>
                <a:rPr lang="en-US" altLang="ko-KR" b="0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b="0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형태소분석기</a:t>
              </a:r>
              <a:r>
                <a:rPr lang="en-US" altLang="ko-KR" b="0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)</a:t>
              </a:r>
              <a:endParaRPr lang="ko-KR" altLang="en-US" b="0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15" name="Google Shape;112;p20">
              <a:extLst>
                <a:ext uri="{FF2B5EF4-FFF2-40B4-BE49-F238E27FC236}">
                  <a16:creationId xmlns:a16="http://schemas.microsoft.com/office/drawing/2014/main" id="{6A358E15-7E4A-4F7F-94FC-AB19DC3E9D26}"/>
                </a:ext>
              </a:extLst>
            </p:cNvPr>
            <p:cNvSpPr/>
            <p:nvPr/>
          </p:nvSpPr>
          <p:spPr>
            <a:xfrm rot="5400000">
              <a:off x="2555525" y="5007728"/>
              <a:ext cx="576000" cy="33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l" defTabSz="1828800" latinLnBrk="1" hangingPunct="1"/>
              <a:endParaRPr sz="3600" b="0" kern="1200">
                <a:solidFill>
                  <a:prstClr val="black"/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8FFD16-3085-4BDF-8E59-4E37B846DFAA}"/>
                </a:ext>
              </a:extLst>
            </p:cNvPr>
            <p:cNvSpPr txBox="1"/>
            <p:nvPr/>
          </p:nvSpPr>
          <p:spPr>
            <a:xfrm>
              <a:off x="3140689" y="4761880"/>
              <a:ext cx="440363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latinLnBrk="1" hangingPunct="1"/>
              <a:r>
                <a:rPr lang="en-US" altLang="ko-KR" kern="1200" dirty="0">
                  <a:solidFill>
                    <a:srgbClr val="4472C4">
                      <a:lumMod val="75000"/>
                    </a:srgbClr>
                  </a:solidFill>
                  <a:latin typeface="나눔스퀘어"/>
                  <a:ea typeface="나눔스퀘어"/>
                </a:rPr>
                <a:t>Look</a:t>
              </a:r>
              <a:r>
                <a:rPr lang="ko-KR" altLang="en-US" kern="1200" dirty="0">
                  <a:solidFill>
                    <a:srgbClr val="4472C4">
                      <a:lumMod val="75000"/>
                    </a:srgbClr>
                  </a:solidFill>
                  <a:latin typeface="나눔스퀘어"/>
                  <a:ea typeface="나눔스퀘어"/>
                </a:rPr>
                <a:t> </a:t>
              </a:r>
              <a:r>
                <a:rPr lang="en-US" altLang="ko-KR" kern="1200" dirty="0">
                  <a:solidFill>
                    <a:srgbClr val="4472C4">
                      <a:lumMod val="75000"/>
                    </a:srgbClr>
                  </a:solidFill>
                  <a:latin typeface="나눔스퀘어"/>
                  <a:ea typeface="나눔스퀘어"/>
                </a:rPr>
                <a:t>up</a:t>
              </a:r>
              <a:br>
                <a:rPr lang="en-US" altLang="ko-KR" kern="1200" dirty="0">
                  <a:solidFill>
                    <a:srgbClr val="4472C4">
                      <a:lumMod val="75000"/>
                    </a:srgbClr>
                  </a:solidFill>
                  <a:latin typeface="나눔스퀘어"/>
                  <a:ea typeface="나눔스퀘어"/>
                </a:rPr>
              </a:br>
              <a:r>
                <a:rPr lang="en-US" altLang="ko-KR" b="0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random </a:t>
              </a:r>
              <a:r>
                <a:rPr lang="en-US" altLang="ko-KR" b="0" kern="1200" dirty="0" err="1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init</a:t>
              </a:r>
              <a:r>
                <a:rPr lang="ko-KR" altLang="en-US" b="0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된 </a:t>
              </a:r>
              <a:r>
                <a:rPr lang="en-US" altLang="ko-KR" b="0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matrix </a:t>
              </a:r>
              <a:r>
                <a:rPr lang="ko-KR" altLang="en-US" b="0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또는 </a:t>
              </a:r>
              <a:r>
                <a:rPr lang="en-US" altLang="ko-KR" b="0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pretrained token vector</a:t>
              </a:r>
              <a:r>
                <a:rPr lang="ko-KR" altLang="en-US" b="0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에서 </a:t>
              </a:r>
              <a:r>
                <a:rPr lang="en-US" altLang="ko-KR" b="0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index</a:t>
              </a:r>
              <a:r>
                <a:rPr lang="ko-KR" altLang="en-US" b="0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에 해당하는 값을 가져옴</a:t>
              </a:r>
            </a:p>
          </p:txBody>
        </p:sp>
        <p:sp>
          <p:nvSpPr>
            <p:cNvPr id="5" name="Google Shape;102;p20">
              <a:extLst>
                <a:ext uri="{FF2B5EF4-FFF2-40B4-BE49-F238E27FC236}">
                  <a16:creationId xmlns:a16="http://schemas.microsoft.com/office/drawing/2014/main" id="{72460FA0-19C1-451B-A3F6-2ED182C4689F}"/>
                </a:ext>
              </a:extLst>
            </p:cNvPr>
            <p:cNvSpPr/>
            <p:nvPr/>
          </p:nvSpPr>
          <p:spPr>
            <a:xfrm rot="5400000">
              <a:off x="2555525" y="3660411"/>
              <a:ext cx="576000" cy="33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l" defTabSz="1828800" latinLnBrk="1" hangingPunct="1"/>
              <a:endParaRPr sz="3600" b="0" kern="1200">
                <a:solidFill>
                  <a:prstClr val="black"/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50F507-3F4B-4B98-80C4-3AAA56570E13}"/>
                </a:ext>
              </a:extLst>
            </p:cNvPr>
            <p:cNvSpPr txBox="1"/>
            <p:nvPr/>
          </p:nvSpPr>
          <p:spPr>
            <a:xfrm>
              <a:off x="3140689" y="3414563"/>
              <a:ext cx="357731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latinLnBrk="1" hangingPunct="1"/>
              <a:r>
                <a:rPr lang="en-US" altLang="ko-KR" kern="1200" dirty="0">
                  <a:solidFill>
                    <a:srgbClr val="4472C4">
                      <a:lumMod val="75000"/>
                    </a:srgbClr>
                  </a:solidFill>
                  <a:latin typeface="나눔스퀘어"/>
                  <a:ea typeface="나눔스퀘어"/>
                </a:rPr>
                <a:t>Transform</a:t>
              </a:r>
              <a:br>
                <a:rPr lang="en-US" altLang="ko-KR" kern="1200" dirty="0">
                  <a:solidFill>
                    <a:srgbClr val="4472C4">
                      <a:lumMod val="75000"/>
                    </a:srgbClr>
                  </a:solidFill>
                  <a:latin typeface="나눔스퀘어"/>
                  <a:ea typeface="나눔스퀘어"/>
                </a:rPr>
              </a:br>
              <a:r>
                <a:rPr lang="en-US" altLang="ko-KR" b="0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split</a:t>
              </a:r>
              <a:r>
                <a:rPr lang="ko-KR" altLang="en-US" b="0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을 토대로 데이터로부터 생성된 </a:t>
              </a:r>
              <a:r>
                <a:rPr lang="en-US" altLang="ko-KR" b="0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Vocabulary </a:t>
              </a:r>
              <a:r>
                <a:rPr lang="ko-KR" altLang="en-US" b="0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9222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400" b="1" dirty="0"/>
              <a:t>Preprocessing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11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E467CC0-9D74-4AF4-8A8D-9DCC81584B17}"/>
              </a:ext>
            </a:extLst>
          </p:cNvPr>
          <p:cNvSpPr txBox="1">
            <a:spLocks/>
          </p:cNvSpPr>
          <p:nvPr/>
        </p:nvSpPr>
        <p:spPr>
          <a:xfrm>
            <a:off x="528212" y="1978758"/>
            <a:ext cx="17258400" cy="11674664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1828800">
              <a:spcBef>
                <a:spcPts val="2000"/>
              </a:spcBef>
              <a:buNone/>
            </a:pPr>
            <a:r>
              <a:rPr lang="ko-KR" altLang="en-US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구현하고자 하는 논문</a:t>
            </a:r>
            <a:r>
              <a:rPr lang="en-US" altLang="ko-KR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적용하고자 하는 데이터에 따라서 </a:t>
            </a:r>
            <a:r>
              <a:rPr lang="ko-KR" altLang="en-US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각기 다른 </a:t>
            </a:r>
            <a:r>
              <a:rPr lang="en-US" altLang="ko-KR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split</a:t>
            </a:r>
            <a:r>
              <a:rPr lang="ko-KR" altLang="en-US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과 </a:t>
            </a:r>
            <a:r>
              <a:rPr lang="en-US" altLang="ko-KR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transform</a:t>
            </a:r>
            <a:r>
              <a:rPr lang="ko-KR" altLang="en-US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을 할 수 있어야함 </a:t>
            </a:r>
            <a:r>
              <a:rPr lang="en-US" altLang="ko-KR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 Vocab class, Tokenizer class</a:t>
            </a:r>
            <a:r>
              <a:rPr lang="ko-KR" altLang="en-US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구현</a:t>
            </a:r>
            <a:endParaRPr lang="en-US" altLang="ko-KR" sz="4000" b="0" dirty="0">
              <a:solidFill>
                <a:srgbClr val="4472C4">
                  <a:lumMod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001AA05-67AA-493E-937B-84EE32362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1" y="5229820"/>
            <a:ext cx="369397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br>
              <a:rPr lang="ko-KR" altLang="ko-KR" sz="3600" b="0" kern="1200">
                <a:solidFill>
                  <a:prstClr val="black"/>
                </a:solidFill>
                <a:latin typeface="Arial" panose="020B0604020202020204" pitchFamily="34" charset="0"/>
                <a:ea typeface="나눔스퀘어"/>
              </a:rPr>
            </a:b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F8C4E14-605D-42F8-86D4-4BAEF96F3EF3}"/>
              </a:ext>
            </a:extLst>
          </p:cNvPr>
          <p:cNvGrpSpPr/>
          <p:nvPr/>
        </p:nvGrpSpPr>
        <p:grpSpPr>
          <a:xfrm>
            <a:off x="1248910" y="3636001"/>
            <a:ext cx="15813568" cy="3662542"/>
            <a:chOff x="624455" y="1932385"/>
            <a:chExt cx="7906784" cy="183127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15F7AD-957F-4A71-8165-D599A16EEB47}"/>
                </a:ext>
              </a:extLst>
            </p:cNvPr>
            <p:cNvSpPr txBox="1"/>
            <p:nvPr/>
          </p:nvSpPr>
          <p:spPr>
            <a:xfrm>
              <a:off x="624455" y="1932385"/>
              <a:ext cx="3804555" cy="1585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1828800" latinLnBrk="1" hangingPunct="1"/>
              <a:r>
                <a:rPr lang="en-US" altLang="ko-KR" sz="4000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Vocab class</a:t>
              </a:r>
            </a:p>
            <a:p>
              <a:pPr algn="just" defTabSz="1828800" latinLnBrk="1" hangingPunct="1"/>
              <a:endParaRPr lang="en-US" altLang="ko-KR" kern="1200" dirty="0">
                <a:solidFill>
                  <a:prstClr val="black"/>
                </a:solidFill>
                <a:latin typeface="나눔스퀘어"/>
                <a:ea typeface="나눔스퀘어"/>
              </a:endParaRPr>
            </a:p>
            <a:p>
              <a:pPr marL="571500" indent="-571500" algn="just" defTabSz="1828800" latinLnBrk="1" hangingPunct="1">
                <a:buFont typeface="Arial" panose="020B0604020202020204" pitchFamily="34" charset="0"/>
                <a:buChar char="•"/>
              </a:pP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token</a:t>
              </a:r>
              <a:r>
                <a: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을 받아서 </a:t>
              </a: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index</a:t>
              </a:r>
              <a:r>
                <a: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로 바꿔주는 역할</a:t>
              </a:r>
              <a:endParaRPr lang="en-US" altLang="ko-KR" b="0" kern="1200" dirty="0">
                <a:solidFill>
                  <a:prstClr val="black"/>
                </a:solidFill>
                <a:latin typeface="나눔스퀘어"/>
                <a:ea typeface="나눔스퀘어"/>
              </a:endParaRPr>
            </a:p>
            <a:p>
              <a:pPr marL="571500" indent="-571500" algn="just" defTabSz="1828800" latinLnBrk="1" hangingPunct="1">
                <a:buFont typeface="Arial" panose="020B0604020202020204" pitchFamily="34" charset="0"/>
                <a:buChar char="•"/>
              </a:pP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pretrained vector</a:t>
              </a:r>
              <a:r>
                <a: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를 활용하는 논문 구현 시</a:t>
              </a: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, token</a:t>
              </a:r>
              <a:r>
                <a: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의 </a:t>
              </a: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embedding</a:t>
              </a:r>
              <a:r>
                <a: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도 같이 가지고 있어야함</a:t>
              </a:r>
              <a:endParaRPr lang="en-US" altLang="ko-KR" b="0" kern="1200" dirty="0">
                <a:solidFill>
                  <a:prstClr val="black"/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F069B97-91AD-45B4-A4FE-417E8414C164}"/>
                </a:ext>
              </a:extLst>
            </p:cNvPr>
            <p:cNvSpPr txBox="1"/>
            <p:nvPr/>
          </p:nvSpPr>
          <p:spPr>
            <a:xfrm>
              <a:off x="4726684" y="1932385"/>
              <a:ext cx="3804555" cy="1831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latinLnBrk="1" hangingPunct="1"/>
              <a:r>
                <a:rPr lang="en-US" altLang="ko-KR" sz="4000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Tokenizer class</a:t>
              </a:r>
              <a:b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</a:br>
              <a:endParaRPr lang="en-US" altLang="ko-KR" kern="1200" dirty="0">
                <a:solidFill>
                  <a:prstClr val="black"/>
                </a:solidFill>
                <a:latin typeface="나눔스퀘어"/>
                <a:ea typeface="나눔스퀘어"/>
              </a:endParaRPr>
            </a:p>
            <a:p>
              <a:pPr marL="571500" indent="-571500" algn="just" defTabSz="1828800" latinLnBrk="1" hangingPunct="1">
                <a:buFont typeface="Arial" panose="020B0604020202020204" pitchFamily="34" charset="0"/>
                <a:buChar char="•"/>
              </a:pP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split function</a:t>
              </a:r>
              <a:r>
                <a: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을 입력으로 받아</a:t>
              </a: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활용</a:t>
              </a:r>
              <a:b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</a:b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(sentence </a:t>
              </a: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  <a:sym typeface="Wingdings" panose="05000000000000000000" pitchFamily="2" charset="2"/>
                </a:rPr>
                <a:t> list of tokens)</a:t>
              </a:r>
              <a:endParaRPr lang="en-US" altLang="ko-KR" b="0" kern="1200" dirty="0">
                <a:solidFill>
                  <a:prstClr val="black"/>
                </a:solidFill>
                <a:latin typeface="나눔스퀘어"/>
                <a:ea typeface="나눔스퀘어"/>
              </a:endParaRPr>
            </a:p>
            <a:p>
              <a:pPr marL="571500" indent="-571500" algn="just" defTabSz="1828800" latinLnBrk="1" hangingPunct="1">
                <a:buFont typeface="Arial" panose="020B0604020202020204" pitchFamily="34" charset="0"/>
                <a:buChar char="•"/>
              </a:pP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Vocab class</a:t>
              </a:r>
              <a:r>
                <a: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의 </a:t>
              </a: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instance</a:t>
              </a:r>
              <a:r>
                <a: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를 입력으로 받아 해당 </a:t>
              </a: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mapping </a:t>
              </a:r>
              <a:r>
                <a: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정보를 활용</a:t>
              </a:r>
              <a:b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</a:b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(list of tokens </a:t>
              </a:r>
              <a:r>
                <a:rPr lang="en-US" altLang="ko-KR" b="0" kern="1200" dirty="0">
                  <a:solidFill>
                    <a:prstClr val="black"/>
                  </a:solidFill>
                  <a:latin typeface="나눔스퀘어"/>
                  <a:ea typeface="나눔스퀘어"/>
                  <a:sym typeface="Wingdings" panose="05000000000000000000" pitchFamily="2" charset="2"/>
                </a:rPr>
                <a:t> list of indices)</a:t>
              </a:r>
              <a:endParaRPr lang="en-US" altLang="ko-KR" b="0" kern="1200" dirty="0">
                <a:solidFill>
                  <a:prstClr val="black"/>
                </a:solidFill>
                <a:latin typeface="나눔스퀘어"/>
                <a:ea typeface="나눔스퀘어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0BEBA73-1A7D-4E89-ADE3-C1E00C81A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05" y="8670300"/>
            <a:ext cx="8286866" cy="4320000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E5E6777-11AC-4E51-A493-276E7BFF85DC}"/>
              </a:ext>
            </a:extLst>
          </p:cNvPr>
          <p:cNvCxnSpPr>
            <a:stCxn id="13" idx="2"/>
          </p:cNvCxnSpPr>
          <p:nvPr/>
        </p:nvCxnSpPr>
        <p:spPr>
          <a:xfrm>
            <a:off x="5053465" y="6806101"/>
            <a:ext cx="5181104" cy="289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E2630BB-E3A9-48CA-B8B4-91B90D86546C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10401300" y="7298543"/>
            <a:ext cx="2856623" cy="240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99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400" b="1" dirty="0"/>
              <a:t>Preprocessing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12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E467CC0-9D74-4AF4-8A8D-9DCC81584B17}"/>
              </a:ext>
            </a:extLst>
          </p:cNvPr>
          <p:cNvSpPr txBox="1">
            <a:spLocks/>
          </p:cNvSpPr>
          <p:nvPr/>
        </p:nvSpPr>
        <p:spPr>
          <a:xfrm>
            <a:off x="528212" y="1978758"/>
            <a:ext cx="17258400" cy="11674664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1828800">
              <a:spcBef>
                <a:spcPts val="2000"/>
              </a:spcBef>
              <a:buNone/>
            </a:pPr>
            <a:r>
              <a:rPr lang="en-US" altLang="ko-KR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Tokenizer class</a:t>
            </a:r>
            <a:r>
              <a:rPr lang="ko-KR" altLang="en-US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를 </a:t>
            </a:r>
            <a:r>
              <a:rPr lang="en-US" altLang="ko-KR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composition</a:t>
            </a:r>
            <a:r>
              <a:rPr lang="ko-KR" altLang="en-US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으로 구현</a:t>
            </a:r>
            <a:r>
              <a:rPr lang="en-US" altLang="ko-KR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</a:t>
            </a:r>
            <a:r>
              <a:rPr lang="en-US" altLang="ko-KR" sz="4000" b="0" dirty="0">
                <a:solidFill>
                  <a:srgbClr val="ED7D31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split</a:t>
            </a:r>
            <a:r>
              <a:rPr lang="ko-KR" altLang="en-US" sz="4000" b="0" dirty="0">
                <a:solidFill>
                  <a:srgbClr val="ED7D31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을 해주는 </a:t>
            </a:r>
            <a:r>
              <a:rPr lang="en-US" altLang="ko-KR" sz="4000" b="0" dirty="0">
                <a:solidFill>
                  <a:srgbClr val="ED7D31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function</a:t>
            </a:r>
            <a:r>
              <a:rPr lang="ko-KR" altLang="en-US" sz="4000" b="0" dirty="0">
                <a:solidFill>
                  <a:srgbClr val="ED7D31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과 </a:t>
            </a:r>
            <a:r>
              <a:rPr lang="en-US" altLang="ko-KR" sz="4000" b="0" dirty="0">
                <a:solidFill>
                  <a:srgbClr val="ED7D31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Vocab class</a:t>
            </a:r>
            <a:r>
              <a:rPr lang="ko-KR" altLang="en-US" sz="4000" b="0" dirty="0">
                <a:solidFill>
                  <a:srgbClr val="ED7D31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의</a:t>
            </a:r>
            <a:r>
              <a:rPr lang="en-US" altLang="ko-KR" sz="4000" b="0" dirty="0">
                <a:solidFill>
                  <a:srgbClr val="ED7D31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instance</a:t>
            </a:r>
            <a:r>
              <a:rPr lang="ko-KR" altLang="en-US" sz="4000" b="0" dirty="0">
                <a:solidFill>
                  <a:srgbClr val="ED7D31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를 </a:t>
            </a:r>
            <a:r>
              <a:rPr lang="en-US" altLang="ko-KR" sz="4000" b="0" dirty="0">
                <a:solidFill>
                  <a:srgbClr val="ED7D31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parameter</a:t>
            </a:r>
            <a:r>
              <a:rPr lang="ko-KR" altLang="en-US" sz="4000" b="0" dirty="0">
                <a:solidFill>
                  <a:srgbClr val="ED7D31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로 받음 </a:t>
            </a:r>
            <a:r>
              <a:rPr lang="en-US" altLang="ko-KR" sz="4000" b="0" dirty="0">
                <a:solidFill>
                  <a:srgbClr val="ED7D31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sz="4000" b="0" dirty="0">
                <a:solidFill>
                  <a:srgbClr val="70AD47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wrapping</a:t>
            </a:r>
            <a:r>
              <a:rPr lang="ko-KR" altLang="en-US" sz="4000" b="0" dirty="0">
                <a:solidFill>
                  <a:srgbClr val="70AD47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해서 사용하는 형태</a:t>
            </a:r>
            <a:endParaRPr lang="en-US" altLang="ko-KR" sz="4000" b="0" dirty="0">
              <a:solidFill>
                <a:srgbClr val="70AD47">
                  <a:lumMod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001AA05-67AA-493E-937B-84EE32362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1" y="5229820"/>
            <a:ext cx="369397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br>
              <a:rPr lang="ko-KR" altLang="ko-KR" sz="3600" b="0" kern="1200">
                <a:solidFill>
                  <a:prstClr val="black"/>
                </a:solidFill>
                <a:latin typeface="Arial" panose="020B0604020202020204" pitchFamily="34" charset="0"/>
                <a:ea typeface="나눔스퀘어"/>
              </a:rPr>
            </a:b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72DA15-A369-44B8-A940-34EDA24D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98" y="3426429"/>
            <a:ext cx="8640000" cy="102219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9E8470-7BF8-44AD-AB4D-5B1BC715A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692" y="3426428"/>
            <a:ext cx="8640000" cy="762028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0E6BD01-9028-4095-9271-75CE2FC8F4AF}"/>
              </a:ext>
            </a:extLst>
          </p:cNvPr>
          <p:cNvSpPr/>
          <p:nvPr/>
        </p:nvSpPr>
        <p:spPr>
          <a:xfrm>
            <a:off x="11153775" y="3943354"/>
            <a:ext cx="4248150" cy="228596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58CB00-F1CF-476C-B9B9-3053F11F85DE}"/>
              </a:ext>
            </a:extLst>
          </p:cNvPr>
          <p:cNvSpPr/>
          <p:nvPr/>
        </p:nvSpPr>
        <p:spPr>
          <a:xfrm>
            <a:off x="9417785" y="7056398"/>
            <a:ext cx="7089042" cy="2906752"/>
          </a:xfrm>
          <a:prstGeom prst="roundRect">
            <a:avLst/>
          </a:prstGeom>
          <a:solidFill>
            <a:schemeClr val="accent6">
              <a:lumMod val="75000"/>
              <a:alpha val="1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166467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400" b="1" dirty="0"/>
              <a:t>Preprocessing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13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E467CC0-9D74-4AF4-8A8D-9DCC81584B17}"/>
              </a:ext>
            </a:extLst>
          </p:cNvPr>
          <p:cNvSpPr txBox="1">
            <a:spLocks/>
          </p:cNvSpPr>
          <p:nvPr/>
        </p:nvSpPr>
        <p:spPr>
          <a:xfrm>
            <a:off x="528212" y="1978758"/>
            <a:ext cx="17258400" cy="11674664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1828800">
              <a:spcBef>
                <a:spcPts val="2000"/>
              </a:spcBef>
              <a:buNone/>
            </a:pPr>
            <a:r>
              <a:rPr lang="ko-KR" altLang="en-US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위와 같이 구현해둔 </a:t>
            </a:r>
            <a:r>
              <a:rPr lang="en-US" altLang="ko-KR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Vocabulary class, Tokenizer class</a:t>
            </a:r>
            <a:r>
              <a:rPr lang="ko-KR" altLang="en-US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는 아래와 같이 간단하게 활용할 수 있음</a:t>
            </a:r>
            <a:endParaRPr lang="en-US" altLang="ko-KR" sz="4000" b="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E5D00B-270E-4260-9FDC-A268E938F89A}"/>
              </a:ext>
            </a:extLst>
          </p:cNvPr>
          <p:cNvSpPr/>
          <p:nvPr/>
        </p:nvSpPr>
        <p:spPr>
          <a:xfrm>
            <a:off x="870892" y="3789550"/>
            <a:ext cx="16888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latinLnBrk="1" hangingPunct="1"/>
            <a:r>
              <a:rPr lang="en-US" altLang="ko-KR" b="0" kern="1200" dirty="0">
                <a:solidFill>
                  <a:srgbClr val="24292E"/>
                </a:solidFill>
                <a:latin typeface="Consolas" panose="020B0609020204030204" pitchFamily="49" charset="0"/>
                <a:ea typeface="나눔스퀘어"/>
              </a:rPr>
              <a:t>tokenizer </a:t>
            </a:r>
            <a:r>
              <a:rPr lang="en-US" altLang="ko-KR" b="0" kern="1200" dirty="0">
                <a:solidFill>
                  <a:srgbClr val="D73A49"/>
                </a:solidFill>
                <a:latin typeface="Consolas" panose="020B0609020204030204" pitchFamily="49" charset="0"/>
                <a:ea typeface="나눔스퀘어"/>
              </a:rPr>
              <a:t>=</a:t>
            </a:r>
            <a:r>
              <a:rPr lang="en-US" altLang="ko-KR" b="0" kern="1200" dirty="0">
                <a:solidFill>
                  <a:srgbClr val="24292E"/>
                </a:solidFill>
                <a:latin typeface="Consolas" panose="020B0609020204030204" pitchFamily="49" charset="0"/>
                <a:ea typeface="나눔스퀘어"/>
              </a:rPr>
              <a:t> Tokenizer(</a:t>
            </a:r>
            <a:r>
              <a:rPr lang="en-US" altLang="ko-KR" b="0" kern="1200" dirty="0">
                <a:solidFill>
                  <a:srgbClr val="E36209"/>
                </a:solidFill>
                <a:latin typeface="Consolas" panose="020B0609020204030204" pitchFamily="49" charset="0"/>
                <a:ea typeface="나눔스퀘어"/>
              </a:rPr>
              <a:t>vocab</a:t>
            </a:r>
            <a:r>
              <a:rPr lang="en-US" altLang="ko-KR" b="0" kern="1200" dirty="0">
                <a:solidFill>
                  <a:srgbClr val="D73A49"/>
                </a:solidFill>
                <a:latin typeface="Consolas" panose="020B0609020204030204" pitchFamily="49" charset="0"/>
                <a:ea typeface="나눔스퀘어"/>
              </a:rPr>
              <a:t>=</a:t>
            </a:r>
            <a:r>
              <a:rPr lang="en-US" altLang="ko-KR" b="0" kern="1200" dirty="0">
                <a:solidFill>
                  <a:srgbClr val="24292E"/>
                </a:solidFill>
                <a:latin typeface="Consolas" panose="020B0609020204030204" pitchFamily="49" charset="0"/>
                <a:ea typeface="나눔스퀘어"/>
              </a:rPr>
              <a:t>vocab, </a:t>
            </a:r>
            <a:r>
              <a:rPr lang="en-US" altLang="ko-KR" b="0" kern="1200" dirty="0" err="1">
                <a:solidFill>
                  <a:srgbClr val="E36209"/>
                </a:solidFill>
                <a:latin typeface="Consolas" panose="020B0609020204030204" pitchFamily="49" charset="0"/>
                <a:ea typeface="나눔스퀘어"/>
              </a:rPr>
              <a:t>split_fn</a:t>
            </a:r>
            <a:r>
              <a:rPr lang="en-US" altLang="ko-KR" b="0" kern="1200" dirty="0">
                <a:solidFill>
                  <a:srgbClr val="D73A49"/>
                </a:solidFill>
                <a:latin typeface="Consolas" panose="020B0609020204030204" pitchFamily="49" charset="0"/>
                <a:ea typeface="나눔스퀘어"/>
              </a:rPr>
              <a:t>=</a:t>
            </a:r>
            <a:r>
              <a:rPr lang="en-US" altLang="ko-KR" b="0" kern="1200" dirty="0" err="1">
                <a:solidFill>
                  <a:srgbClr val="24292E"/>
                </a:solidFill>
                <a:latin typeface="Consolas" panose="020B0609020204030204" pitchFamily="49" charset="0"/>
                <a:ea typeface="나눔스퀘어"/>
              </a:rPr>
              <a:t>MeCab</a:t>
            </a:r>
            <a:r>
              <a:rPr lang="en-US" altLang="ko-KR" b="0" kern="1200" dirty="0">
                <a:solidFill>
                  <a:srgbClr val="24292E"/>
                </a:solidFill>
                <a:latin typeface="Consolas" panose="020B0609020204030204" pitchFamily="49" charset="0"/>
                <a:ea typeface="나눔스퀘어"/>
              </a:rPr>
              <a:t>().morphs)</a:t>
            </a:r>
            <a:endParaRPr lang="ko-KR" altLang="en-US" b="0" kern="1200" dirty="0">
              <a:solidFill>
                <a:prstClr val="black"/>
              </a:solidFill>
              <a:latin typeface="나눔스퀘어"/>
              <a:ea typeface="나눔스퀘어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143AEA-4F96-4495-81BD-4A5B0DF39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966" y="4993914"/>
            <a:ext cx="10526088" cy="5760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E4A75B6-D263-44F2-9123-F254761DE1C3}"/>
              </a:ext>
            </a:extLst>
          </p:cNvPr>
          <p:cNvSpPr/>
          <p:nvPr/>
        </p:nvSpPr>
        <p:spPr>
          <a:xfrm>
            <a:off x="11010900" y="5978299"/>
            <a:ext cx="70008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latinLnBrk="1" hangingPunct="1"/>
            <a:r>
              <a:rPr lang="en-US" altLang="ko-KR" b="0" kern="1200" dirty="0" err="1">
                <a:solidFill>
                  <a:srgbClr val="24292E"/>
                </a:solidFill>
                <a:latin typeface="Consolas" panose="020B0609020204030204" pitchFamily="49" charset="0"/>
                <a:ea typeface="나눔스퀘어"/>
              </a:rPr>
              <a:t>tokenizer.split_and_transform</a:t>
            </a:r>
            <a:r>
              <a:rPr lang="en-US" altLang="ko-KR" b="0" kern="1200" dirty="0">
                <a:solidFill>
                  <a:srgbClr val="24292E"/>
                </a:solidFill>
                <a:latin typeface="Consolas" panose="020B0609020204030204" pitchFamily="49" charset="0"/>
                <a:ea typeface="나눔스퀘어"/>
              </a:rPr>
              <a:t>(‘</a:t>
            </a:r>
            <a:r>
              <a:rPr lang="ko-KR" altLang="en-US" b="0" kern="1200" dirty="0">
                <a:solidFill>
                  <a:srgbClr val="24292E"/>
                </a:solidFill>
                <a:latin typeface="Consolas" panose="020B0609020204030204" pitchFamily="49" charset="0"/>
                <a:ea typeface="나눔스퀘어"/>
              </a:rPr>
              <a:t>히어로 무비 중 가장 어둡지만 가장 참신했다</a:t>
            </a:r>
            <a:r>
              <a:rPr lang="en-US" altLang="ko-KR" b="0" kern="1200" dirty="0">
                <a:solidFill>
                  <a:srgbClr val="24292E"/>
                </a:solidFill>
                <a:latin typeface="Consolas" panose="020B0609020204030204" pitchFamily="49" charset="0"/>
                <a:ea typeface="나눔스퀘어"/>
              </a:rPr>
              <a:t>.’)</a:t>
            </a:r>
            <a:endParaRPr lang="ko-KR" altLang="en-US" b="0" kern="1200" dirty="0">
              <a:solidFill>
                <a:prstClr val="black"/>
              </a:solidFill>
              <a:latin typeface="나눔스퀘어"/>
              <a:ea typeface="나눔스퀘어"/>
            </a:endParaRPr>
          </a:p>
        </p:txBody>
      </p:sp>
      <p:sp>
        <p:nvSpPr>
          <p:cNvPr id="19" name="오른쪽 중괄호 18">
            <a:extLst>
              <a:ext uri="{FF2B5EF4-FFF2-40B4-BE49-F238E27FC236}">
                <a16:creationId xmlns:a16="http://schemas.microsoft.com/office/drawing/2014/main" id="{66C4016B-FE04-4BF2-9C2C-5C22C1F39F25}"/>
              </a:ext>
            </a:extLst>
          </p:cNvPr>
          <p:cNvSpPr/>
          <p:nvPr/>
        </p:nvSpPr>
        <p:spPr>
          <a:xfrm>
            <a:off x="9559138" y="5437150"/>
            <a:ext cx="1258348" cy="27442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black"/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234674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23400" y="4153500"/>
            <a:ext cx="17041200" cy="54090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r>
              <a:rPr lang="en-US" altLang="ko" sz="6000" b="1" dirty="0">
                <a:solidFill>
                  <a:srgbClr val="088487"/>
                </a:solidFill>
                <a:cs typeface="Helvetica Neue"/>
                <a:sym typeface="Helvetica Neue"/>
              </a:rPr>
              <a:t>Project</a:t>
            </a:r>
            <a:r>
              <a:rPr lang="en-US" altLang="ko" sz="5600" b="1" dirty="0">
                <a:solidFill>
                  <a:srgbClr val="088487"/>
                </a:solidFill>
                <a:cs typeface="Helvetica Neue"/>
                <a:sym typeface="Helvetica Neue"/>
              </a:rPr>
              <a:t> structure</a:t>
            </a:r>
            <a:endParaRPr sz="5600" dirty="0">
              <a:solidFill>
                <a:srgbClr val="088487"/>
              </a:solidFill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59778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212" y="1978758"/>
            <a:ext cx="17258400" cy="116746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구조화된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template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사용하면 좋지만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처음 접할 시 매우 복잡하고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Training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에 관련 없는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glue code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도 존재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기본부터 시작하여 차근차근 확장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90" y="242574"/>
            <a:ext cx="17838176" cy="1290136"/>
          </a:xfrm>
        </p:spPr>
        <p:txBody>
          <a:bodyPr>
            <a:normAutofit/>
          </a:bodyPr>
          <a:lstStyle/>
          <a:p>
            <a:r>
              <a:rPr lang="en-US" altLang="ko-KR" sz="6400" b="1" dirty="0"/>
              <a:t>Project structure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15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41A071-5234-4122-815A-1BDC85C1B129}"/>
              </a:ext>
            </a:extLst>
          </p:cNvPr>
          <p:cNvGrpSpPr/>
          <p:nvPr/>
        </p:nvGrpSpPr>
        <p:grpSpPr>
          <a:xfrm>
            <a:off x="1138332" y="3637950"/>
            <a:ext cx="16011336" cy="8640000"/>
            <a:chOff x="603861" y="1877693"/>
            <a:chExt cx="8005668" cy="4320000"/>
          </a:xfrm>
        </p:grpSpPr>
        <p:pic>
          <p:nvPicPr>
            <p:cNvPr id="9" name="Picture 2" descr="alt text">
              <a:extLst>
                <a:ext uri="{FF2B5EF4-FFF2-40B4-BE49-F238E27FC236}">
                  <a16:creationId xmlns:a16="http://schemas.microsoft.com/office/drawing/2014/main" id="{EC5DFA7D-DA63-4DAE-B13B-D3E6F62BDB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9576" y="2417693"/>
              <a:ext cx="452995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D10A778-FF51-4EFF-AD9A-9F0D8606A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861" y="1877693"/>
              <a:ext cx="3179221" cy="4320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555C45-3165-4665-A06C-020783C4AA6F}"/>
              </a:ext>
            </a:extLst>
          </p:cNvPr>
          <p:cNvSpPr txBox="1"/>
          <p:nvPr/>
        </p:nvSpPr>
        <p:spPr>
          <a:xfrm>
            <a:off x="8388" y="12910643"/>
            <a:ext cx="11216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latinLnBrk="1" hangingPunct="1"/>
            <a:r>
              <a:rPr lang="en-US" altLang="ko-KR" sz="2000" b="0" kern="1200">
                <a:solidFill>
                  <a:srgbClr val="A5A5A5">
                    <a:lumMod val="60000"/>
                    <a:lumOff val="40000"/>
                  </a:srgbClr>
                </a:solidFill>
                <a:latin typeface="나눔스퀘어"/>
                <a:ea typeface="나눔스퀘어"/>
              </a:rPr>
              <a:t>https://github.com/victoresque/pytorch-template#folder-structure</a:t>
            </a:r>
            <a:br>
              <a:rPr lang="en-US" altLang="ko-KR" sz="2000" b="0" kern="1200">
                <a:solidFill>
                  <a:srgbClr val="A5A5A5">
                    <a:lumMod val="60000"/>
                    <a:lumOff val="40000"/>
                  </a:srgbClr>
                </a:solidFill>
                <a:latin typeface="나눔스퀘어"/>
                <a:ea typeface="나눔스퀘어"/>
              </a:rPr>
            </a:br>
            <a:r>
              <a:rPr lang="en-US" altLang="ko-KR" sz="2000" b="0" kern="1200">
                <a:solidFill>
                  <a:srgbClr val="A5A5A5">
                    <a:lumMod val="60000"/>
                    <a:lumOff val="40000"/>
                  </a:srgbClr>
                </a:solidFill>
                <a:latin typeface="나눔스퀘어"/>
                <a:ea typeface="나눔스퀘어"/>
              </a:rPr>
              <a:t>https://github.com/moemen95/Pytorch-Project-Template</a:t>
            </a:r>
            <a:endParaRPr lang="en-US" altLang="ko-KR" sz="2000" b="0" kern="1200" dirty="0">
              <a:solidFill>
                <a:srgbClr val="A5A5A5">
                  <a:lumMod val="60000"/>
                  <a:lumOff val="40000"/>
                </a:srgbClr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2621125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212" y="1978758"/>
            <a:ext cx="17258400" cy="116746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대부분의 복잡한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template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이라고 하더라도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자세히 살펴보면 크게 아래에서 벗어나지는 않음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template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보다 필요한 부분에 집중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90" y="242574"/>
            <a:ext cx="17838176" cy="1290136"/>
          </a:xfrm>
        </p:spPr>
        <p:txBody>
          <a:bodyPr>
            <a:normAutofit/>
          </a:bodyPr>
          <a:lstStyle/>
          <a:p>
            <a:r>
              <a:rPr lang="en-US" altLang="ko-KR" sz="6400" b="1" dirty="0"/>
              <a:t>Project structure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16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56FB504-E1D4-467E-AA92-C868CC26E008}"/>
              </a:ext>
            </a:extLst>
          </p:cNvPr>
          <p:cNvGraphicFramePr>
            <a:graphicFrameLocks noGrp="1"/>
          </p:cNvGraphicFramePr>
          <p:nvPr/>
        </p:nvGraphicFramePr>
        <p:xfrm>
          <a:off x="1257300" y="3691972"/>
          <a:ext cx="15773400" cy="7934960"/>
        </p:xfrm>
        <a:graphic>
          <a:graphicData uri="http://schemas.openxmlformats.org/drawingml/2006/table">
            <a:tbl>
              <a:tblPr/>
              <a:tblGrid>
                <a:gridCol w="15773400">
                  <a:extLst>
                    <a:ext uri="{9D8B030D-6E8A-4147-A177-3AD203B41FA5}">
                      <a16:colId xmlns:a16="http://schemas.microsoft.com/office/drawing/2014/main" val="3581813740"/>
                    </a:ext>
                  </a:extLst>
                </a:gridCol>
              </a:tblGrid>
              <a:tr h="7934960">
                <a:tc>
                  <a:txBody>
                    <a:bodyPr/>
                    <a:lstStyle/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data/</a:t>
                      </a:r>
                      <a:b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experiments/</a:t>
                      </a:r>
                      <a:b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model/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altLang="ko-KR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data.py</a:t>
                      </a:r>
                      <a:b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net.py</a:t>
                      </a:r>
                      <a:b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ops.py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(metric.py) </a:t>
                      </a:r>
                      <a:r>
                        <a:rPr lang="en-US" altLang="ko-KR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ko-KR" alt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기본 </a:t>
                      </a:r>
                      <a:r>
                        <a:rPr lang="en-US" altLang="ko-KR" sz="36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ko-KR" alt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가 지원하면 </a:t>
                      </a:r>
                      <a:r>
                        <a:rPr lang="en-US" altLang="ko-KR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metric.py</a:t>
                      </a:r>
                      <a:r>
                        <a:rPr lang="ko-KR" alt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는 구현 필요성 ↓</a:t>
                      </a:r>
                      <a:endParaRPr lang="en-US" sz="36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utils.py</a:t>
                      </a:r>
                      <a:b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train.py</a:t>
                      </a:r>
                      <a:b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evaluate.py</a:t>
                      </a:r>
                      <a:b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utils.py</a:t>
                      </a:r>
                    </a:p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build_vocab.py</a:t>
                      </a:r>
                      <a:endParaRPr lang="en-US" sz="36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(search_hyperparams.py) </a:t>
                      </a:r>
                      <a:r>
                        <a:rPr lang="en-US" altLang="ko-KR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ko-KR" alt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구현자의 판단</a:t>
                      </a:r>
                      <a:endParaRPr lang="en-US" sz="36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(synthesize_results.py) # </a:t>
                      </a:r>
                      <a:r>
                        <a:rPr lang="ko-KR" alt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구현자의 판단</a:t>
                      </a:r>
                      <a:endParaRPr lang="en-US" sz="36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7000" marR="127000" marT="127000" marB="1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829791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1" y="5899746"/>
            <a:ext cx="369397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br>
              <a:rPr lang="ko-KR" altLang="ko-KR" sz="3600" b="0" kern="1200">
                <a:solidFill>
                  <a:prstClr val="black"/>
                </a:solidFill>
                <a:latin typeface="Arial" panose="020B0604020202020204" pitchFamily="34" charset="0"/>
                <a:ea typeface="나눔스퀘어"/>
              </a:rPr>
            </a:b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4144540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23400" y="2549468"/>
            <a:ext cx="17041200" cy="1200268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spAutoFit/>
          </a:bodyPr>
          <a:lstStyle/>
          <a:p>
            <a:r>
              <a:rPr lang="en-US" altLang="ko" sz="6000" b="1" dirty="0">
                <a:solidFill>
                  <a:srgbClr val="088487"/>
                </a:solidFill>
                <a:cs typeface="Helvetica Neue"/>
                <a:sym typeface="Helvetica Neue"/>
              </a:rPr>
              <a:t>Project</a:t>
            </a:r>
            <a:r>
              <a:rPr lang="en-US" altLang="ko" sz="5600" b="1" dirty="0">
                <a:solidFill>
                  <a:srgbClr val="088487"/>
                </a:solidFill>
                <a:cs typeface="Helvetica Neue"/>
                <a:sym typeface="Helvetica Neue"/>
              </a:rPr>
              <a:t> structure - model</a:t>
            </a:r>
            <a:endParaRPr sz="5600" dirty="0">
              <a:solidFill>
                <a:srgbClr val="088487"/>
              </a:solidFill>
              <a:cs typeface="Helvetica Neue"/>
              <a:sym typeface="Helvetica Neue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601" y="4132800"/>
            <a:ext cx="838093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40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212" y="1978758"/>
            <a:ext cx="17258400" cy="116746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model directory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는 에서는 구현하고자 하는 논문에 제시된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architecture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와 관련된 코드를 정리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특히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net.py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와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ops.py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architecture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와 관련된 코드를 정리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90" y="242574"/>
            <a:ext cx="17838176" cy="1290136"/>
          </a:xfrm>
        </p:spPr>
        <p:txBody>
          <a:bodyPr>
            <a:normAutofit/>
          </a:bodyPr>
          <a:lstStyle/>
          <a:p>
            <a:r>
              <a:rPr lang="en-US" altLang="ko-KR" sz="6400" b="1" dirty="0"/>
              <a:t>Project structure - model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18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1" y="5899746"/>
            <a:ext cx="369397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br>
              <a:rPr lang="ko-KR" altLang="ko-KR" sz="3600" b="0" kern="1200">
                <a:solidFill>
                  <a:prstClr val="black"/>
                </a:solidFill>
                <a:latin typeface="Arial" panose="020B0604020202020204" pitchFamily="34" charset="0"/>
                <a:ea typeface="나눔스퀘어"/>
              </a:rPr>
            </a:b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2EF6C63-38BB-4AC6-BBDD-EC9C041BB7D8}"/>
              </a:ext>
            </a:extLst>
          </p:cNvPr>
          <p:cNvGraphicFramePr>
            <a:graphicFrameLocks noGrp="1"/>
          </p:cNvGraphicFramePr>
          <p:nvPr/>
        </p:nvGraphicFramePr>
        <p:xfrm>
          <a:off x="1257300" y="3636000"/>
          <a:ext cx="15773400" cy="3545840"/>
        </p:xfrm>
        <a:graphic>
          <a:graphicData uri="http://schemas.openxmlformats.org/drawingml/2006/table">
            <a:tbl>
              <a:tblPr/>
              <a:tblGrid>
                <a:gridCol w="15773400">
                  <a:extLst>
                    <a:ext uri="{9D8B030D-6E8A-4147-A177-3AD203B41FA5}">
                      <a16:colId xmlns:a16="http://schemas.microsoft.com/office/drawing/2014/main" val="3581813740"/>
                    </a:ext>
                  </a:extLst>
                </a:gridCol>
              </a:tblGrid>
              <a:tr h="3545840">
                <a:tc>
                  <a:txBody>
                    <a:bodyPr/>
                    <a:lstStyle/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model/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altLang="ko-KR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data.py </a:t>
                      </a:r>
                      <a:b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net.py</a:t>
                      </a:r>
                      <a:b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ops.py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(metric.py) # </a:t>
                      </a:r>
                      <a:r>
                        <a:rPr lang="ko-KR" alt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기본 </a:t>
                      </a:r>
                      <a:r>
                        <a:rPr lang="en-US" altLang="ko-KR" sz="36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ko-KR" alt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가 지원하면 </a:t>
                      </a:r>
                      <a:r>
                        <a:rPr lang="en-US" altLang="ko-KR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metric.py</a:t>
                      </a:r>
                      <a:r>
                        <a:rPr lang="ko-KR" alt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는 구현 필요성 ↓</a:t>
                      </a:r>
                      <a:endParaRPr lang="en-US" sz="36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utils.py</a:t>
                      </a:r>
                    </a:p>
                  </a:txBody>
                  <a:tcPr marL="127000" marR="127000" marT="127000" marB="1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82979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A49858D-4DD8-43D3-A7EE-19E0422DC66B}"/>
              </a:ext>
            </a:extLst>
          </p:cNvPr>
          <p:cNvGraphicFramePr>
            <a:graphicFrameLocks noGrp="1"/>
          </p:cNvGraphicFramePr>
          <p:nvPr/>
        </p:nvGraphicFramePr>
        <p:xfrm>
          <a:off x="1257300" y="7627888"/>
          <a:ext cx="15773400" cy="4399280"/>
        </p:xfrm>
        <a:graphic>
          <a:graphicData uri="http://schemas.openxmlformats.org/drawingml/2006/table">
            <a:tbl>
              <a:tblPr/>
              <a:tblGrid>
                <a:gridCol w="15773400">
                  <a:extLst>
                    <a:ext uri="{9D8B030D-6E8A-4147-A177-3AD203B41FA5}">
                      <a16:colId xmlns:a16="http://schemas.microsoft.com/office/drawing/2014/main" val="3581813740"/>
                    </a:ext>
                  </a:extLst>
                </a:gridCol>
              </a:tblGrid>
              <a:tr h="4399280">
                <a:tc>
                  <a:txBody>
                    <a:bodyPr/>
                    <a:lstStyle/>
                    <a:p>
                      <a:pPr marL="285750" lvl="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data.py: model</a:t>
                      </a:r>
                      <a:r>
                        <a:rPr lang="ko-KR" alt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training</a:t>
                      </a:r>
                      <a:r>
                        <a:rPr lang="ko-KR" alt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을 하기위한 </a:t>
                      </a:r>
                      <a:r>
                        <a:rPr lang="en-US" altLang="ko-KR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data pipeline</a:t>
                      </a:r>
                      <a:r>
                        <a:rPr lang="ko-KR" alt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과 관련된 코드</a:t>
                      </a:r>
                      <a:endParaRPr lang="en-US" altLang="ko-KR" sz="32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85750" lvl="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net.py: model architecture</a:t>
                      </a:r>
                      <a:r>
                        <a:rPr lang="ko-KR" alt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를 </a:t>
                      </a:r>
                      <a:r>
                        <a:rPr lang="en-US" altLang="ko-KR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class</a:t>
                      </a:r>
                      <a:r>
                        <a:rPr lang="ko-KR" alt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로 정의</a:t>
                      </a:r>
                      <a:endParaRPr lang="en-US" altLang="ko-KR" sz="32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457200" lvl="1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2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eg.</a:t>
                      </a:r>
                      <a:r>
                        <a:rPr lang="en-US" altLang="ko-KR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SentenceCNN</a:t>
                      </a:r>
                      <a:r>
                        <a:rPr lang="en-US" altLang="ko-KR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85750" lvl="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ops.py: model architecture</a:t>
                      </a:r>
                      <a:r>
                        <a:rPr lang="ko-KR" alt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를 구현하기 위한 </a:t>
                      </a:r>
                      <a:r>
                        <a:rPr lang="en-US" altLang="ko-KR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module</a:t>
                      </a:r>
                      <a:r>
                        <a:rPr lang="ko-KR" alt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class</a:t>
                      </a:r>
                      <a:r>
                        <a:rPr lang="ko-KR" alt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로 정의</a:t>
                      </a:r>
                      <a:endParaRPr lang="en-US" altLang="ko-KR" sz="32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457200" lvl="1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2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eg.</a:t>
                      </a:r>
                      <a:r>
                        <a:rPr lang="en-US" altLang="ko-KR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MultiChannelEmbedding</a:t>
                      </a:r>
                      <a:r>
                        <a:rPr lang="en-US" altLang="ko-KR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2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ConvolutionLayer</a:t>
                      </a:r>
                      <a:r>
                        <a:rPr lang="en-US" altLang="ko-KR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2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MaxOverTimePooling</a:t>
                      </a:r>
                      <a:r>
                        <a:rPr lang="en-US" altLang="ko-KR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85750" lvl="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metric.py: model</a:t>
                      </a:r>
                      <a:r>
                        <a:rPr lang="ko-KR" alt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의 성능을 </a:t>
                      </a:r>
                      <a:r>
                        <a:rPr lang="en-US" altLang="ko-KR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measure</a:t>
                      </a:r>
                      <a:r>
                        <a:rPr lang="ko-KR" alt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하는 </a:t>
                      </a:r>
                      <a:r>
                        <a:rPr lang="en-US" altLang="ko-KR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metric</a:t>
                      </a:r>
                      <a:r>
                        <a:rPr lang="ko-KR" alt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loss</a:t>
                      </a:r>
                      <a:r>
                        <a:rPr lang="ko-KR" alt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를 </a:t>
                      </a:r>
                      <a:r>
                        <a:rPr lang="en-US" altLang="ko-KR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function</a:t>
                      </a:r>
                      <a:r>
                        <a:rPr lang="ko-KR" alt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으로 정의</a:t>
                      </a:r>
                      <a:endParaRPr lang="en-US" altLang="ko-KR" sz="32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457200" lvl="1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2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eg.</a:t>
                      </a:r>
                      <a:r>
                        <a:rPr lang="en-US" altLang="ko-KR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cross entropy, accuracy) </a:t>
                      </a:r>
                    </a:p>
                    <a:p>
                      <a:pPr marL="285750" lvl="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utils.py:</a:t>
                      </a:r>
                      <a:r>
                        <a:rPr lang="ko-KR" alt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data pipeline </a:t>
                      </a:r>
                      <a:r>
                        <a:rPr lang="ko-KR" alt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model</a:t>
                      </a:r>
                      <a:r>
                        <a:rPr lang="ko-KR" alt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과 관련 있는 </a:t>
                      </a:r>
                      <a:r>
                        <a:rPr lang="en-US" altLang="ko-KR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utility</a:t>
                      </a:r>
                      <a:r>
                        <a:rPr lang="ko-KR" alt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들을 </a:t>
                      </a:r>
                      <a:r>
                        <a:rPr lang="en-US" altLang="ko-KR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function </a:t>
                      </a:r>
                      <a:r>
                        <a:rPr lang="ko-KR" alt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class</a:t>
                      </a:r>
                      <a:r>
                        <a:rPr lang="ko-KR" altLang="en-US" sz="3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로 정의</a:t>
                      </a:r>
                      <a:endParaRPr lang="en-US" altLang="ko-KR" sz="32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457200" lvl="1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2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eg.</a:t>
                      </a:r>
                      <a:r>
                        <a:rPr lang="en-US" altLang="ko-KR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Vocab, Tokenizer, </a:t>
                      </a:r>
                      <a:r>
                        <a:rPr lang="en-US" altLang="ko-KR" sz="2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PadSequence</a:t>
                      </a:r>
                      <a:r>
                        <a:rPr lang="en-US" altLang="ko-KR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28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7000" marR="127000" marT="127000" marB="1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829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653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212" y="1978758"/>
            <a:ext cx="17258400" cy="116746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net.py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ops.py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정리할 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net.py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에서 정의되는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architecture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가 최대한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linear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한 구조를 가질 수 있도록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ops.py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module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정리하는 게 중요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sz="20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3200" dirty="0">
                <a:solidFill>
                  <a:srgbClr val="A5A5A5">
                    <a:lumMod val="75000"/>
                  </a:srgbClr>
                </a:solidFill>
              </a:rPr>
              <a:t>ops.py</a:t>
            </a:r>
            <a:r>
              <a:rPr lang="ko-KR" altLang="en-US" sz="3200" dirty="0">
                <a:solidFill>
                  <a:srgbClr val="A5A5A5">
                    <a:lumMod val="75000"/>
                  </a:srgbClr>
                </a:solidFill>
              </a:rPr>
              <a:t>에 정리하는 원칙</a:t>
            </a:r>
            <a:endParaRPr lang="en-US" altLang="ko-KR" sz="3200" dirty="0">
              <a:solidFill>
                <a:srgbClr val="A5A5A5">
                  <a:lumMod val="75000"/>
                </a:srgbClr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2000" dirty="0">
              <a:solidFill>
                <a:srgbClr val="A5A5A5">
                  <a:lumMod val="75000"/>
                </a:srgbClr>
              </a:solidFill>
            </a:endParaRPr>
          </a:p>
          <a:p>
            <a:pPr marL="685800" indent="-6858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A5A5A5">
                    <a:lumMod val="75000"/>
                  </a:srgbClr>
                </a:solidFill>
              </a:rPr>
              <a:t>DL framework</a:t>
            </a:r>
            <a:r>
              <a:rPr lang="ko-KR" altLang="en-US" sz="3200" dirty="0">
                <a:solidFill>
                  <a:srgbClr val="A5A5A5">
                    <a:lumMod val="75000"/>
                  </a:srgbClr>
                </a:solidFill>
              </a:rPr>
              <a:t>에서 제공하는 기본 </a:t>
            </a:r>
            <a:r>
              <a:rPr lang="en-US" altLang="ko-KR" sz="3200" dirty="0" err="1">
                <a:solidFill>
                  <a:srgbClr val="A5A5A5">
                    <a:lumMod val="75000"/>
                  </a:srgbClr>
                </a:solidFill>
              </a:rPr>
              <a:t>api</a:t>
            </a:r>
            <a:r>
              <a:rPr lang="ko-KR" altLang="en-US" sz="3200" dirty="0">
                <a:solidFill>
                  <a:srgbClr val="A5A5A5">
                    <a:lumMod val="75000"/>
                  </a:srgbClr>
                </a:solidFill>
              </a:rPr>
              <a:t>가 없음 </a:t>
            </a:r>
            <a:r>
              <a:rPr lang="en-US" altLang="ko-KR" sz="3200" dirty="0">
                <a:solidFill>
                  <a:srgbClr val="A5A5A5">
                    <a:lumMod val="75000"/>
                  </a:srgbClr>
                </a:solidFill>
              </a:rPr>
              <a:t>(</a:t>
            </a:r>
            <a:r>
              <a:rPr lang="ko-KR" altLang="en-US" sz="3200" dirty="0">
                <a:solidFill>
                  <a:srgbClr val="A5A5A5">
                    <a:lumMod val="75000"/>
                  </a:srgbClr>
                </a:solidFill>
              </a:rPr>
              <a:t>이미 있는 것을 구현하지 말 것</a:t>
            </a:r>
            <a:r>
              <a:rPr lang="en-US" altLang="ko-KR" sz="3200" dirty="0">
                <a:solidFill>
                  <a:srgbClr val="A5A5A5">
                    <a:lumMod val="75000"/>
                  </a:srgbClr>
                </a:solidFill>
              </a:rPr>
              <a:t>)</a:t>
            </a:r>
          </a:p>
          <a:p>
            <a:pPr marL="685800" indent="-6858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A5A5A5">
                    <a:lumMod val="75000"/>
                  </a:srgbClr>
                </a:solidFill>
              </a:rPr>
              <a:t>DL framework</a:t>
            </a:r>
            <a:r>
              <a:rPr lang="ko-KR" altLang="en-US" sz="3200" dirty="0">
                <a:solidFill>
                  <a:srgbClr val="A5A5A5">
                    <a:lumMod val="75000"/>
                  </a:srgbClr>
                </a:solidFill>
              </a:rPr>
              <a:t>에서 제공하는 기본 </a:t>
            </a:r>
            <a:r>
              <a:rPr lang="en-US" altLang="ko-KR" sz="3200" dirty="0" err="1">
                <a:solidFill>
                  <a:srgbClr val="A5A5A5">
                    <a:lumMod val="75000"/>
                  </a:srgbClr>
                </a:solidFill>
              </a:rPr>
              <a:t>api</a:t>
            </a:r>
            <a:r>
              <a:rPr lang="ko-KR" altLang="en-US" sz="3200" dirty="0">
                <a:solidFill>
                  <a:srgbClr val="A5A5A5">
                    <a:lumMod val="75000"/>
                  </a:srgbClr>
                </a:solidFill>
              </a:rPr>
              <a:t>에 새로운 기능을 추가해서 구현해야 할 경우</a:t>
            </a:r>
            <a:endParaRPr lang="en-US" altLang="ko-KR" sz="3200" dirty="0">
              <a:solidFill>
                <a:srgbClr val="A5A5A5">
                  <a:lumMod val="75000"/>
                </a:srgbClr>
              </a:solidFill>
            </a:endParaRPr>
          </a:p>
          <a:p>
            <a:pPr marL="685800" indent="-6858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A5A5A5">
                    <a:lumMod val="75000"/>
                  </a:srgbClr>
                </a:solidFill>
              </a:rPr>
              <a:t>net.py</a:t>
            </a:r>
            <a:r>
              <a:rPr lang="ko-KR" altLang="en-US" sz="3200" dirty="0">
                <a:solidFill>
                  <a:srgbClr val="A5A5A5">
                    <a:lumMod val="75000"/>
                  </a:srgbClr>
                </a:solidFill>
              </a:rPr>
              <a:t>에서 </a:t>
            </a:r>
            <a:r>
              <a:rPr lang="en-US" altLang="ko-KR" sz="3200" dirty="0">
                <a:solidFill>
                  <a:srgbClr val="A5A5A5">
                    <a:lumMod val="75000"/>
                  </a:srgbClr>
                </a:solidFill>
              </a:rPr>
              <a:t>architecture</a:t>
            </a:r>
            <a:r>
              <a:rPr lang="ko-KR" altLang="en-US" sz="3200" dirty="0">
                <a:solidFill>
                  <a:srgbClr val="A5A5A5">
                    <a:lumMod val="75000"/>
                  </a:srgbClr>
                </a:solidFill>
              </a:rPr>
              <a:t>을 </a:t>
            </a:r>
            <a:r>
              <a:rPr lang="en-US" altLang="ko-KR" sz="3200" dirty="0">
                <a:solidFill>
                  <a:srgbClr val="A5A5A5">
                    <a:lumMod val="75000"/>
                  </a:srgbClr>
                </a:solidFill>
              </a:rPr>
              <a:t>linear</a:t>
            </a:r>
            <a:r>
              <a:rPr lang="ko-KR" altLang="en-US" sz="3200" dirty="0">
                <a:solidFill>
                  <a:srgbClr val="A5A5A5">
                    <a:lumMod val="75000"/>
                  </a:srgbClr>
                </a:solidFill>
              </a:rPr>
              <a:t>하게 만들기위해서만 구현</a:t>
            </a:r>
            <a:endParaRPr lang="en-US" altLang="ko-KR" sz="3200" dirty="0">
              <a:solidFill>
                <a:srgbClr val="A5A5A5">
                  <a:lumMod val="75000"/>
                </a:srgbClr>
              </a:solidFill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90" y="242574"/>
            <a:ext cx="17838176" cy="1290136"/>
          </a:xfrm>
        </p:spPr>
        <p:txBody>
          <a:bodyPr>
            <a:normAutofit/>
          </a:bodyPr>
          <a:lstStyle/>
          <a:p>
            <a:r>
              <a:rPr lang="en-US" altLang="ko-KR" sz="6400" b="1" dirty="0"/>
              <a:t>Project structure – model/[net.py, ops.py]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19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1" y="5899746"/>
            <a:ext cx="369397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br>
              <a:rPr lang="ko-KR" altLang="ko-KR" sz="3600" b="0" kern="1200">
                <a:solidFill>
                  <a:prstClr val="black"/>
                </a:solidFill>
                <a:latin typeface="Arial" panose="020B0604020202020204" pitchFamily="34" charset="0"/>
                <a:ea typeface="나눔스퀘어"/>
              </a:rPr>
            </a:b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148DFB-C06F-4C72-ABE7-87A90488E5FD}"/>
              </a:ext>
            </a:extLst>
          </p:cNvPr>
          <p:cNvSpPr txBox="1"/>
          <p:nvPr/>
        </p:nvSpPr>
        <p:spPr>
          <a:xfrm>
            <a:off x="8388" y="13220994"/>
            <a:ext cx="16341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latinLnBrk="1" hangingPunct="1"/>
            <a:r>
              <a:rPr lang="en-US" altLang="ko-KR" sz="2000" b="0" kern="1200" dirty="0">
                <a:solidFill>
                  <a:srgbClr val="A5A5A5">
                    <a:lumMod val="60000"/>
                    <a:lumOff val="40000"/>
                  </a:srgbClr>
                </a:solidFill>
                <a:latin typeface="나눔스퀘어"/>
                <a:ea typeface="나눔스퀘어"/>
              </a:rPr>
              <a:t>Convolutional Neural Networks for Sentence Classification (https://arxiv.org/abs/1408.5882)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4D3F9A5-5893-44B7-8E1A-01ECEC18D270}"/>
              </a:ext>
            </a:extLst>
          </p:cNvPr>
          <p:cNvGrpSpPr/>
          <p:nvPr/>
        </p:nvGrpSpPr>
        <p:grpSpPr>
          <a:xfrm>
            <a:off x="1381325" y="6425291"/>
            <a:ext cx="15552178" cy="6613710"/>
            <a:chOff x="264758" y="3237809"/>
            <a:chExt cx="7776089" cy="330685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E54FFEA-1E87-4C44-B654-DC3A00F72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087" y="3664664"/>
              <a:ext cx="6103825" cy="288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046460-B81E-40D4-97F4-1ED32D703C03}"/>
                </a:ext>
              </a:extLst>
            </p:cNvPr>
            <p:cNvSpPr txBox="1"/>
            <p:nvPr/>
          </p:nvSpPr>
          <p:spPr>
            <a:xfrm>
              <a:off x="264758" y="3237809"/>
              <a:ext cx="2190502" cy="269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latinLnBrk="1" hangingPunct="1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kern="1200" dirty="0">
                  <a:solidFill>
                    <a:srgbClr val="4472C4">
                      <a:lumMod val="50000"/>
                    </a:srgbClr>
                  </a:solidFill>
                  <a:latin typeface="나눔스퀘어 Bold"/>
                  <a:ea typeface="나눔스퀘어 Bold"/>
                </a:rPr>
                <a:t>Class</a:t>
              </a:r>
              <a:r>
                <a:rPr lang="ko-KR" altLang="en-US" kern="1200" dirty="0">
                  <a:solidFill>
                    <a:srgbClr val="4472C4">
                      <a:lumMod val="50000"/>
                    </a:srgbClr>
                  </a:solidFill>
                  <a:latin typeface="나눔스퀘어 Bold"/>
                  <a:ea typeface="나눔스퀘어 Bold"/>
                </a:rPr>
                <a:t> </a:t>
              </a:r>
              <a:r>
                <a:rPr lang="en-US" altLang="ko-KR" kern="1200" dirty="0" err="1">
                  <a:solidFill>
                    <a:srgbClr val="4472C4">
                      <a:lumMod val="50000"/>
                    </a:srgbClr>
                  </a:solidFill>
                  <a:latin typeface="나눔스퀘어 Bold"/>
                  <a:ea typeface="나눔스퀘어 Bold"/>
                </a:rPr>
                <a:t>SenCNN</a:t>
              </a:r>
              <a:endParaRPr lang="ko-KR" altLang="en-US" kern="1200" dirty="0">
                <a:solidFill>
                  <a:srgbClr val="4472C4">
                    <a:lumMod val="50000"/>
                  </a:srgbClr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99FD00-8ABD-4433-A01D-C8FA49C560F8}"/>
                </a:ext>
              </a:extLst>
            </p:cNvPr>
            <p:cNvSpPr txBox="1"/>
            <p:nvPr/>
          </p:nvSpPr>
          <p:spPr>
            <a:xfrm>
              <a:off x="1314358" y="3501517"/>
              <a:ext cx="2281805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latinLnBrk="1" hangingPunct="1"/>
              <a:r>
                <a:rPr lang="en-US" altLang="ko-KR" sz="2400" b="0" kern="1200" dirty="0">
                  <a:solidFill>
                    <a:srgbClr val="ED7D31">
                      <a:lumMod val="75000"/>
                    </a:srgbClr>
                  </a:solidFill>
                  <a:latin typeface="나눔스퀘어"/>
                  <a:ea typeface="나눔스퀘어"/>
                </a:rPr>
                <a:t>Class </a:t>
              </a:r>
              <a:r>
                <a:rPr lang="en-US" altLang="ko-KR" sz="2400" b="0" kern="1200" dirty="0" err="1">
                  <a:solidFill>
                    <a:srgbClr val="ED7D31">
                      <a:lumMod val="75000"/>
                    </a:srgbClr>
                  </a:solidFill>
                  <a:latin typeface="나눔스퀘어"/>
                  <a:ea typeface="나눔스퀘어"/>
                </a:rPr>
                <a:t>MultiChannelEmbedding</a:t>
              </a:r>
              <a:endParaRPr lang="ko-KR" altLang="en-US" sz="2400" b="0" kern="1200" dirty="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82091E-09ED-4655-8771-13F3CA3A0882}"/>
                </a:ext>
              </a:extLst>
            </p:cNvPr>
            <p:cNvSpPr txBox="1"/>
            <p:nvPr/>
          </p:nvSpPr>
          <p:spPr>
            <a:xfrm>
              <a:off x="3491228" y="3747173"/>
              <a:ext cx="1827391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latinLnBrk="1" hangingPunct="1"/>
              <a:r>
                <a:rPr lang="en-US" altLang="ko-KR" sz="2400" b="0" kern="1200" dirty="0">
                  <a:solidFill>
                    <a:srgbClr val="FFC000">
                      <a:lumMod val="75000"/>
                    </a:srgbClr>
                  </a:solidFill>
                  <a:latin typeface="나눔스퀘어"/>
                  <a:ea typeface="나눔스퀘어"/>
                </a:rPr>
                <a:t>Class </a:t>
              </a:r>
              <a:r>
                <a:rPr lang="en-US" altLang="ko-KR" sz="2400" b="0" kern="1200" dirty="0" err="1">
                  <a:solidFill>
                    <a:srgbClr val="FFC000">
                      <a:lumMod val="75000"/>
                    </a:srgbClr>
                  </a:solidFill>
                  <a:latin typeface="나눔스퀘어"/>
                  <a:ea typeface="나눔스퀘어"/>
                </a:rPr>
                <a:t>ConvolutionLayer</a:t>
              </a:r>
              <a:endParaRPr lang="ko-KR" altLang="en-US" sz="2400" b="0" kern="1200" dirty="0">
                <a:solidFill>
                  <a:srgbClr val="FFC000">
                    <a:lumMod val="75000"/>
                  </a:srgbClr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426104-B60E-46A1-ADB0-FC0FA132BB6A}"/>
                </a:ext>
              </a:extLst>
            </p:cNvPr>
            <p:cNvSpPr txBox="1"/>
            <p:nvPr/>
          </p:nvSpPr>
          <p:spPr>
            <a:xfrm>
              <a:off x="4717418" y="4166152"/>
              <a:ext cx="205773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latinLnBrk="1" hangingPunct="1"/>
              <a:r>
                <a:rPr lang="en-US" altLang="ko-KR" sz="2400" b="0" kern="1200" dirty="0">
                  <a:solidFill>
                    <a:srgbClr val="4472C4">
                      <a:lumMod val="75000"/>
                    </a:srgbClr>
                  </a:solidFill>
                  <a:latin typeface="나눔스퀘어"/>
                  <a:ea typeface="나눔스퀘어"/>
                </a:rPr>
                <a:t>Class </a:t>
              </a:r>
              <a:r>
                <a:rPr lang="en-US" altLang="ko-KR" sz="2400" b="0" kern="1200" dirty="0" err="1">
                  <a:solidFill>
                    <a:srgbClr val="4472C4">
                      <a:lumMod val="75000"/>
                    </a:srgbClr>
                  </a:solidFill>
                  <a:latin typeface="나눔스퀘어"/>
                  <a:ea typeface="나눔스퀘어"/>
                </a:rPr>
                <a:t>MaxOverTimepooling</a:t>
              </a:r>
              <a:endParaRPr lang="ko-KR" altLang="en-US" sz="2400" b="0" kern="1200" dirty="0">
                <a:solidFill>
                  <a:srgbClr val="4472C4">
                    <a:lumMod val="75000"/>
                  </a:srgbClr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C05EE9-424F-4AC7-95BF-3F542D0B3077}"/>
                </a:ext>
              </a:extLst>
            </p:cNvPr>
            <p:cNvSpPr txBox="1"/>
            <p:nvPr/>
          </p:nvSpPr>
          <p:spPr>
            <a:xfrm>
              <a:off x="6354671" y="5008899"/>
              <a:ext cx="1686176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latinLnBrk="1" hangingPunct="1"/>
              <a:r>
                <a:rPr lang="en-US" altLang="ko-KR" sz="2400" b="0" kern="1200" dirty="0" err="1">
                  <a:solidFill>
                    <a:prstClr val="white">
                      <a:lumMod val="50000"/>
                    </a:prstClr>
                  </a:solidFill>
                  <a:latin typeface="나눔스퀘어"/>
                  <a:ea typeface="나눔스퀘어"/>
                </a:rPr>
                <a:t>nn.Linear</a:t>
              </a:r>
              <a:r>
                <a:rPr lang="en-US" altLang="ko-KR" sz="2400" b="0" kern="1200" dirty="0">
                  <a:solidFill>
                    <a:prstClr val="white">
                      <a:lumMod val="50000"/>
                    </a:prstClr>
                  </a:solidFill>
                  <a:latin typeface="나눔스퀘어"/>
                  <a:ea typeface="나눔스퀘어"/>
                </a:rPr>
                <a:t>, </a:t>
              </a:r>
              <a:r>
                <a:rPr lang="en-US" altLang="ko-KR" sz="2400" b="0" kern="1200" dirty="0" err="1">
                  <a:solidFill>
                    <a:prstClr val="white">
                      <a:lumMod val="50000"/>
                    </a:prstClr>
                  </a:solidFill>
                  <a:latin typeface="나눔스퀘어"/>
                  <a:ea typeface="나눔스퀘어"/>
                </a:rPr>
                <a:t>nn.Dropout</a:t>
              </a:r>
              <a:endParaRPr lang="en-US" altLang="ko-KR" sz="2400" b="0" kern="1200" dirty="0">
                <a:solidFill>
                  <a:prstClr val="white">
                    <a:lumMod val="50000"/>
                  </a:prstClr>
                </a:solidFill>
                <a:latin typeface="나눔스퀘어"/>
                <a:ea typeface="나눔스퀘어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573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400" b="1" dirty="0">
                <a:solidFill>
                  <a:srgbClr val="088487"/>
                </a:solidFill>
              </a:rPr>
              <a:t>Intro </a:t>
            </a:r>
            <a:endParaRPr lang="ko-KR" altLang="en-US" sz="6400" b="1" dirty="0">
              <a:solidFill>
                <a:srgbClr val="088487"/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2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528212" y="1978758"/>
            <a:ext cx="17258400" cy="11674664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1828800">
              <a:spcBef>
                <a:spcPts val="2000"/>
              </a:spcBef>
              <a:buNone/>
            </a:pPr>
            <a:r>
              <a:rPr lang="en-US" altLang="ko-KR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Deep Learning</a:t>
            </a:r>
            <a:r>
              <a:rPr lang="ko-KR" altLang="en-US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에 처음 입문할 때</a:t>
            </a:r>
            <a:r>
              <a:rPr lang="en-US" altLang="ko-KR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다루는 대부분의 예제 데이터는 대부분 수치형 데이터</a:t>
            </a:r>
            <a:r>
              <a:rPr lang="en-US" altLang="ko-KR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!</a:t>
            </a:r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F0E83392-5E8E-4473-835C-F1253AEA21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001" y="4839959"/>
            <a:ext cx="5251470" cy="5251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2;p14">
            <a:extLst>
              <a:ext uri="{FF2B5EF4-FFF2-40B4-BE49-F238E27FC236}">
                <a16:creationId xmlns:a16="http://schemas.microsoft.com/office/drawing/2014/main" id="{1546FA15-66F2-435F-A86C-381AEA7F34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051" y="4839959"/>
            <a:ext cx="5251470" cy="5251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;p14">
            <a:extLst>
              <a:ext uri="{FF2B5EF4-FFF2-40B4-BE49-F238E27FC236}">
                <a16:creationId xmlns:a16="http://schemas.microsoft.com/office/drawing/2014/main" id="{50129AE3-1390-4AC2-84F7-345FDBFFBB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10924" y="4839934"/>
            <a:ext cx="5248800" cy="524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5002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212" y="1978758"/>
            <a:ext cx="17258400" cy="116746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net.py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ops.py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정리할 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net.py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에서 정의되는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architecture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가 최대한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linear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한 구조를 가질 수 있도록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ops.py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module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정리하는 게 중요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sz="20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90" y="242574"/>
            <a:ext cx="17838176" cy="1290136"/>
          </a:xfrm>
        </p:spPr>
        <p:txBody>
          <a:bodyPr>
            <a:normAutofit/>
          </a:bodyPr>
          <a:lstStyle/>
          <a:p>
            <a:r>
              <a:rPr lang="en-US" altLang="ko-KR" sz="6400" b="1" dirty="0"/>
              <a:t>Project structure – model/[net.py, ops.py]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20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1" y="5899746"/>
            <a:ext cx="369397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br>
              <a:rPr lang="ko-KR" altLang="ko-KR" sz="3600" b="0" kern="1200">
                <a:solidFill>
                  <a:prstClr val="black"/>
                </a:solidFill>
                <a:latin typeface="Arial" panose="020B0604020202020204" pitchFamily="34" charset="0"/>
                <a:ea typeface="나눔스퀘어"/>
              </a:rPr>
            </a:b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38C8999-C00D-47E5-9B9A-ED293D51DAF1}"/>
              </a:ext>
            </a:extLst>
          </p:cNvPr>
          <p:cNvGrpSpPr/>
          <p:nvPr/>
        </p:nvGrpSpPr>
        <p:grpSpPr>
          <a:xfrm>
            <a:off x="1034972" y="3440434"/>
            <a:ext cx="16218056" cy="9405048"/>
            <a:chOff x="376346" y="1720217"/>
            <a:chExt cx="8109028" cy="470252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5E94720-871B-4D9F-A625-A35AF0762A7E}"/>
                </a:ext>
              </a:extLst>
            </p:cNvPr>
            <p:cNvGrpSpPr/>
            <p:nvPr/>
          </p:nvGrpSpPr>
          <p:grpSpPr>
            <a:xfrm>
              <a:off x="376346" y="1720217"/>
              <a:ext cx="3695621" cy="4702524"/>
              <a:chOff x="376346" y="1720217"/>
              <a:chExt cx="3695621" cy="470252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E808FF6-9743-4DB8-B387-92BC5F54B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221" y="2102741"/>
                <a:ext cx="3312746" cy="43200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A19521-7872-4ACB-A8C4-6395037852D5}"/>
                  </a:ext>
                </a:extLst>
              </p:cNvPr>
              <p:cNvSpPr txBox="1"/>
              <p:nvPr/>
            </p:nvSpPr>
            <p:spPr>
              <a:xfrm>
                <a:off x="376346" y="1720217"/>
                <a:ext cx="765751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828800" latinLnBrk="1" hangingPunct="1"/>
                <a:r>
                  <a:rPr lang="en-US" altLang="ko-KR" kern="1200" dirty="0">
                    <a:solidFill>
                      <a:srgbClr val="4472C4">
                        <a:lumMod val="75000"/>
                      </a:srgbClr>
                    </a:solidFill>
                    <a:latin typeface="나눔스퀘어"/>
                    <a:ea typeface="나눔스퀘어"/>
                  </a:rPr>
                  <a:t>net.py</a:t>
                </a:r>
                <a:endParaRPr lang="ko-KR" altLang="en-US" b="0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5DEB226-06CC-4100-B2CE-1F3CA467BB92}"/>
                </a:ext>
              </a:extLst>
            </p:cNvPr>
            <p:cNvGrpSpPr/>
            <p:nvPr/>
          </p:nvGrpSpPr>
          <p:grpSpPr>
            <a:xfrm>
              <a:off x="4447465" y="1720217"/>
              <a:ext cx="4037909" cy="4702524"/>
              <a:chOff x="4447465" y="1720217"/>
              <a:chExt cx="4037909" cy="470252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E1A4A69-0CC4-49F3-BA06-D2D13824E0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543"/>
              <a:stretch/>
            </p:blipFill>
            <p:spPr>
              <a:xfrm>
                <a:off x="4840758" y="2102741"/>
                <a:ext cx="3644616" cy="43200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F06E28-4F83-4106-8E3A-8BE7BDCC60EC}"/>
                  </a:ext>
                </a:extLst>
              </p:cNvPr>
              <p:cNvSpPr txBox="1"/>
              <p:nvPr/>
            </p:nvSpPr>
            <p:spPr>
              <a:xfrm>
                <a:off x="4447465" y="1720217"/>
                <a:ext cx="79770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828800" latinLnBrk="1" hangingPunct="1"/>
                <a:r>
                  <a:rPr lang="en-US" altLang="ko-KR" kern="1200" dirty="0">
                    <a:solidFill>
                      <a:srgbClr val="4472C4">
                        <a:lumMod val="75000"/>
                      </a:srgbClr>
                    </a:solidFill>
                    <a:latin typeface="나눔스퀘어"/>
                    <a:ea typeface="나눔스퀘어"/>
                  </a:rPr>
                  <a:t>ops.py</a:t>
                </a:r>
                <a:endParaRPr lang="ko-KR" altLang="en-US" b="0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endParaRPr>
              </a:p>
            </p:txBody>
          </p:sp>
        </p:grp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720185A-0FF4-4035-9D8E-C7B16A1744D2}"/>
              </a:ext>
            </a:extLst>
          </p:cNvPr>
          <p:cNvSpPr/>
          <p:nvPr/>
        </p:nvSpPr>
        <p:spPr>
          <a:xfrm>
            <a:off x="9861791" y="4117542"/>
            <a:ext cx="7452286" cy="3449328"/>
          </a:xfrm>
          <a:prstGeom prst="roundRect">
            <a:avLst/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CD71A30-A546-4348-AA3F-0BE2C1C141F8}"/>
              </a:ext>
            </a:extLst>
          </p:cNvPr>
          <p:cNvSpPr/>
          <p:nvPr/>
        </p:nvSpPr>
        <p:spPr>
          <a:xfrm>
            <a:off x="9861790" y="7616249"/>
            <a:ext cx="7452288" cy="3868278"/>
          </a:xfrm>
          <a:prstGeom prst="round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404F85B-3A49-49FD-BB73-71B56ABDF53E}"/>
              </a:ext>
            </a:extLst>
          </p:cNvPr>
          <p:cNvSpPr/>
          <p:nvPr/>
        </p:nvSpPr>
        <p:spPr>
          <a:xfrm>
            <a:off x="9861788" y="11591824"/>
            <a:ext cx="7452288" cy="1341600"/>
          </a:xfrm>
          <a:prstGeom prst="roundRect">
            <a:avLst/>
          </a:prstGeom>
          <a:noFill/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C292F2-755C-4D10-BC2C-BE8555B26E80}"/>
              </a:ext>
            </a:extLst>
          </p:cNvPr>
          <p:cNvSpPr txBox="1"/>
          <p:nvPr/>
        </p:nvSpPr>
        <p:spPr>
          <a:xfrm>
            <a:off x="12689419" y="4121257"/>
            <a:ext cx="4563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latinLnBrk="1" hangingPunct="1"/>
            <a:r>
              <a:rPr lang="en-US" altLang="ko-KR" sz="2400" b="0" kern="1200" dirty="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Class </a:t>
            </a:r>
            <a:r>
              <a:rPr lang="en-US" altLang="ko-KR" sz="2400" b="0" kern="1200" dirty="0" err="1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MultiChannelEmbedding</a:t>
            </a:r>
            <a:endParaRPr lang="ko-KR" altLang="en-US" sz="2400" b="0" kern="1200" dirty="0">
              <a:solidFill>
                <a:srgbClr val="ED7D31">
                  <a:lumMod val="75000"/>
                </a:srgbClr>
              </a:solidFill>
              <a:latin typeface="나눔스퀘어"/>
              <a:ea typeface="나눔스퀘어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F16DC9-FA66-4E50-90B1-67A000FBE0A6}"/>
              </a:ext>
            </a:extLst>
          </p:cNvPr>
          <p:cNvSpPr txBox="1"/>
          <p:nvPr/>
        </p:nvSpPr>
        <p:spPr>
          <a:xfrm>
            <a:off x="12689419" y="7616249"/>
            <a:ext cx="3654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latinLnBrk="1" hangingPunct="1"/>
            <a:r>
              <a:rPr lang="en-US" altLang="ko-KR" sz="2400" b="0" kern="1200" dirty="0">
                <a:solidFill>
                  <a:srgbClr val="FFC000">
                    <a:lumMod val="75000"/>
                  </a:srgbClr>
                </a:solidFill>
                <a:latin typeface="나눔스퀘어"/>
                <a:ea typeface="나눔스퀘어"/>
              </a:rPr>
              <a:t>Class </a:t>
            </a:r>
            <a:r>
              <a:rPr lang="en-US" altLang="ko-KR" sz="2400" b="0" kern="1200" dirty="0" err="1">
                <a:solidFill>
                  <a:srgbClr val="FFC000">
                    <a:lumMod val="75000"/>
                  </a:srgbClr>
                </a:solidFill>
                <a:latin typeface="나눔스퀘어"/>
                <a:ea typeface="나눔스퀘어"/>
              </a:rPr>
              <a:t>ConvolutionLayer</a:t>
            </a:r>
            <a:endParaRPr lang="ko-KR" altLang="en-US" sz="2400" b="0" kern="1200" dirty="0">
              <a:solidFill>
                <a:srgbClr val="FFC000">
                  <a:lumMod val="75000"/>
                </a:srgbClr>
              </a:solidFill>
              <a:latin typeface="나눔스퀘어"/>
              <a:ea typeface="나눔스퀘어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0E0F4E-7709-4344-8402-ED55A1056DA3}"/>
              </a:ext>
            </a:extLst>
          </p:cNvPr>
          <p:cNvSpPr txBox="1"/>
          <p:nvPr/>
        </p:nvSpPr>
        <p:spPr>
          <a:xfrm>
            <a:off x="12689419" y="11533905"/>
            <a:ext cx="4115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latinLnBrk="1" hangingPunct="1"/>
            <a:r>
              <a:rPr lang="en-US" altLang="ko-KR" sz="2400" b="0" kern="1200" dirty="0">
                <a:solidFill>
                  <a:srgbClr val="4472C4">
                    <a:lumMod val="75000"/>
                  </a:srgbClr>
                </a:solidFill>
                <a:latin typeface="나눔스퀘어"/>
                <a:ea typeface="나눔스퀘어"/>
              </a:rPr>
              <a:t>Class </a:t>
            </a:r>
            <a:r>
              <a:rPr lang="en-US" altLang="ko-KR" sz="2400" b="0" kern="1200" dirty="0" err="1">
                <a:solidFill>
                  <a:srgbClr val="4472C4">
                    <a:lumMod val="75000"/>
                  </a:srgbClr>
                </a:solidFill>
                <a:latin typeface="나눔스퀘어"/>
                <a:ea typeface="나눔스퀘어"/>
              </a:rPr>
              <a:t>MaxOverTimepooling</a:t>
            </a:r>
            <a:endParaRPr lang="ko-KR" altLang="en-US" sz="2400" b="0" kern="1200" dirty="0">
              <a:solidFill>
                <a:srgbClr val="4472C4">
                  <a:lumMod val="75000"/>
                </a:srgbClr>
              </a:solidFill>
              <a:latin typeface="나눔스퀘어"/>
              <a:ea typeface="나눔스퀘어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3D11C98-BFA8-4D61-A4E5-02A3A75D5AB6}"/>
              </a:ext>
            </a:extLst>
          </p:cNvPr>
          <p:cNvCxnSpPr>
            <a:stCxn id="34" idx="1"/>
          </p:cNvCxnSpPr>
          <p:nvPr/>
        </p:nvCxnSpPr>
        <p:spPr>
          <a:xfrm flipH="1">
            <a:off x="6795082" y="5842207"/>
            <a:ext cx="3066708" cy="1204546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295E852-50B0-4F58-87B2-83DFC3AABE97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95082" y="7329655"/>
            <a:ext cx="3066708" cy="2220734"/>
          </a:xfrm>
          <a:prstGeom prst="straightConnector1">
            <a:avLst/>
          </a:prstGeom>
          <a:ln w="63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9222F8C-4D50-4823-B96D-DE62F4BB0313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5914239" y="7616248"/>
            <a:ext cx="3947550" cy="4646376"/>
          </a:xfrm>
          <a:prstGeom prst="straightConnector1">
            <a:avLst/>
          </a:prstGeom>
          <a:ln w="63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오른쪽 중괄호 22">
            <a:extLst>
              <a:ext uri="{FF2B5EF4-FFF2-40B4-BE49-F238E27FC236}">
                <a16:creationId xmlns:a16="http://schemas.microsoft.com/office/drawing/2014/main" id="{66C4016B-FE04-4BF2-9C2C-5C22C1F39F25}"/>
              </a:ext>
            </a:extLst>
          </p:cNvPr>
          <p:cNvSpPr/>
          <p:nvPr/>
        </p:nvSpPr>
        <p:spPr>
          <a:xfrm rot="10800000">
            <a:off x="1279096" y="6587070"/>
            <a:ext cx="1258348" cy="21289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black"/>
              </a:solidFill>
              <a:latin typeface="나눔스퀘어"/>
              <a:ea typeface="나눔스퀘어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426104-B60E-46A1-ADB0-FC0FA132BB6A}"/>
              </a:ext>
            </a:extLst>
          </p:cNvPr>
          <p:cNvSpPr txBox="1"/>
          <p:nvPr/>
        </p:nvSpPr>
        <p:spPr>
          <a:xfrm>
            <a:off x="-11115" y="7374541"/>
            <a:ext cx="127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latinLnBrk="1" hangingPunct="1"/>
            <a:r>
              <a:rPr lang="en-US" altLang="ko-KR" sz="2400" b="0" kern="1200" dirty="0">
                <a:solidFill>
                  <a:srgbClr val="4472C4">
                    <a:lumMod val="75000"/>
                  </a:srgbClr>
                </a:solidFill>
                <a:latin typeface="나눔스퀘어"/>
                <a:ea typeface="나눔스퀘어"/>
              </a:rPr>
              <a:t>Linear</a:t>
            </a:r>
            <a:endParaRPr lang="ko-KR" altLang="en-US" sz="2400" b="0" kern="1200" dirty="0">
              <a:solidFill>
                <a:srgbClr val="4472C4">
                  <a:lumMod val="75000"/>
                </a:srgbClr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3026930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32F2E80-70EC-4B87-B0FF-88487FE179B8}"/>
              </a:ext>
            </a:extLst>
          </p:cNvPr>
          <p:cNvGrpSpPr/>
          <p:nvPr/>
        </p:nvGrpSpPr>
        <p:grpSpPr>
          <a:xfrm>
            <a:off x="1047478" y="3393426"/>
            <a:ext cx="16193044" cy="10224000"/>
            <a:chOff x="388416" y="1696713"/>
            <a:chExt cx="8096522" cy="51120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BE351CB-1452-439E-9D90-CED77DAE4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416" y="1696713"/>
              <a:ext cx="4320000" cy="511098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9F90C1B-FADD-49C2-9C4E-9628426B1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6394" y="1696713"/>
              <a:ext cx="3698544" cy="5112000"/>
            </a:xfrm>
            <a:prstGeom prst="rect">
              <a:avLst/>
            </a:prstGeom>
          </p:spPr>
        </p:pic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212" y="1978758"/>
            <a:ext cx="17258400" cy="116746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utils.py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에서는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model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training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하기위한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data pipeline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구현함에 있어서 필요한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전처리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관련 코드들을 작성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90" y="242574"/>
            <a:ext cx="17838176" cy="1290136"/>
          </a:xfrm>
        </p:spPr>
        <p:txBody>
          <a:bodyPr>
            <a:normAutofit/>
          </a:bodyPr>
          <a:lstStyle/>
          <a:p>
            <a:r>
              <a:rPr lang="en-US" altLang="ko-KR" sz="6400" b="1" dirty="0"/>
              <a:t>Project structure – model/utils.py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21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3517589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212" y="1978758"/>
            <a:ext cx="17258400" cy="116746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data.py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에서는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model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training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하기위한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data pipeline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과 관련된 코드를 포함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PyTorch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의 경우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Dataset class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정의하고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DataLoader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는 기본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api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활용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90" y="242574"/>
            <a:ext cx="17838176" cy="1290136"/>
          </a:xfrm>
        </p:spPr>
        <p:txBody>
          <a:bodyPr>
            <a:normAutofit/>
          </a:bodyPr>
          <a:lstStyle/>
          <a:p>
            <a:r>
              <a:rPr lang="en-US" altLang="ko-KR" sz="6400" b="1" dirty="0"/>
              <a:t>Project structure – model/data.py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22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148DFB-C06F-4C72-ABE7-87A90488E5FD}"/>
              </a:ext>
            </a:extLst>
          </p:cNvPr>
          <p:cNvSpPr txBox="1"/>
          <p:nvPr/>
        </p:nvSpPr>
        <p:spPr>
          <a:xfrm>
            <a:off x="8388" y="13220995"/>
            <a:ext cx="16341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latinLnBrk="1" hangingPunct="1"/>
            <a:r>
              <a:rPr lang="en-US" altLang="ko-KR" sz="2000" b="0" kern="1200" dirty="0">
                <a:solidFill>
                  <a:srgbClr val="A5A5A5">
                    <a:lumMod val="60000"/>
                    <a:lumOff val="40000"/>
                  </a:srgbClr>
                </a:solidFill>
                <a:latin typeface="나눔스퀘어"/>
                <a:ea typeface="나눔스퀘어"/>
              </a:rPr>
              <a:t>Data Loading and Processing Tutorial (https://pytorch.org/tutorials/beginner/data_loading_tutorial.html#dataset-class)</a:t>
            </a:r>
            <a:endParaRPr lang="ko-KR" altLang="en-US" sz="2000" b="0" kern="1200" dirty="0">
              <a:solidFill>
                <a:srgbClr val="A5A5A5">
                  <a:lumMod val="60000"/>
                  <a:lumOff val="40000"/>
                </a:srgbClr>
              </a:solidFill>
              <a:latin typeface="나눔스퀘어"/>
              <a:ea typeface="나눔스퀘어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4E0CE03-EE14-4394-BA0F-391FD2D6981B}"/>
              </a:ext>
            </a:extLst>
          </p:cNvPr>
          <p:cNvGrpSpPr/>
          <p:nvPr/>
        </p:nvGrpSpPr>
        <p:grpSpPr>
          <a:xfrm>
            <a:off x="653874" y="3636001"/>
            <a:ext cx="17258400" cy="9179866"/>
            <a:chOff x="326937" y="1777263"/>
            <a:chExt cx="8629200" cy="458993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2D52111-4ED8-4098-908A-40AF4F7CC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9250" y="5462321"/>
              <a:ext cx="6124575" cy="904875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754D6DA-FEEE-4529-BE10-C711E8B1ACCB}"/>
                </a:ext>
              </a:extLst>
            </p:cNvPr>
            <p:cNvGrpSpPr/>
            <p:nvPr/>
          </p:nvGrpSpPr>
          <p:grpSpPr>
            <a:xfrm>
              <a:off x="326937" y="1777263"/>
              <a:ext cx="8629200" cy="2880000"/>
              <a:chOff x="326937" y="1777263"/>
              <a:chExt cx="8629200" cy="2880000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7B8C1A89-4999-463C-A4AD-28AE6EDBD8F4}"/>
                  </a:ext>
                </a:extLst>
              </p:cNvPr>
              <p:cNvGrpSpPr/>
              <p:nvPr/>
            </p:nvGrpSpPr>
            <p:grpSpPr>
              <a:xfrm>
                <a:off x="4393346" y="1777263"/>
                <a:ext cx="4562791" cy="2880000"/>
                <a:chOff x="4393346" y="1848264"/>
                <a:chExt cx="4562791" cy="2880000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DA86D628-3FCC-4E06-9477-7DBB5075BE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93346" y="1848264"/>
                  <a:ext cx="4562791" cy="2880000"/>
                </a:xfrm>
                <a:prstGeom prst="rect">
                  <a:avLst/>
                </a:prstGeom>
              </p:spPr>
            </p:pic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33A52032-2AC0-4AA7-A50A-F6F89DF3BD8E}"/>
                    </a:ext>
                  </a:extLst>
                </p:cNvPr>
                <p:cNvSpPr/>
                <p:nvPr/>
              </p:nvSpPr>
              <p:spPr>
                <a:xfrm>
                  <a:off x="4803176" y="3376811"/>
                  <a:ext cx="1606925" cy="137020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10000"/>
                  </a:schemeClr>
                </a:solidFill>
                <a:ln w="63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1828800" latinLnBrk="1" hangingPunct="1"/>
                  <a:endParaRPr lang="ko-KR" altLang="en-US" sz="3600" b="0" kern="1200">
                    <a:solidFill>
                      <a:prstClr val="white"/>
                    </a:solidFill>
                    <a:latin typeface="나눔스퀘어"/>
                    <a:ea typeface="나눔스퀘어"/>
                  </a:endParaRPr>
                </a:p>
              </p:txBody>
            </p:sp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FF4CC821-DF4A-4452-ACCC-7829038A3C2B}"/>
                    </a:ext>
                  </a:extLst>
                </p:cNvPr>
                <p:cNvSpPr/>
                <p:nvPr/>
              </p:nvSpPr>
              <p:spPr>
                <a:xfrm>
                  <a:off x="6303407" y="2171591"/>
                  <a:ext cx="2031968" cy="141929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10000"/>
                  </a:schemeClr>
                </a:solidFill>
                <a:ln w="63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1828800" latinLnBrk="1" hangingPunct="1"/>
                  <a:endParaRPr lang="ko-KR" altLang="en-US" sz="3600" b="0" kern="1200">
                    <a:solidFill>
                      <a:prstClr val="white"/>
                    </a:solidFill>
                    <a:latin typeface="나눔스퀘어"/>
                    <a:ea typeface="나눔스퀘어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68418751-14DA-4202-8860-3BD15C06BC9E}"/>
                    </a:ext>
                  </a:extLst>
                </p:cNvPr>
                <p:cNvSpPr/>
                <p:nvPr/>
              </p:nvSpPr>
              <p:spPr>
                <a:xfrm>
                  <a:off x="4803175" y="4299172"/>
                  <a:ext cx="4152962" cy="137020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10000"/>
                  </a:schemeClr>
                </a:solidFill>
                <a:ln w="63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1828800" latinLnBrk="1" hangingPunct="1"/>
                  <a:endParaRPr lang="ko-KR" altLang="en-US" sz="3600" b="0" kern="1200">
                    <a:solidFill>
                      <a:prstClr val="white"/>
                    </a:solidFill>
                    <a:latin typeface="나눔스퀘어"/>
                    <a:ea typeface="나눔스퀘어"/>
                  </a:endParaRPr>
                </a:p>
              </p:txBody>
            </p:sp>
          </p:grp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F7D5B21-FDC5-448E-8CE7-E0080C711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937" y="1777263"/>
                <a:ext cx="3994521" cy="2160000"/>
              </a:xfrm>
              <a:prstGeom prst="rect">
                <a:avLst/>
              </a:prstGeom>
            </p:spPr>
          </p:pic>
        </p:grpSp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E1DA1C28-A0EA-4D65-9EB7-693F182ECDFC}"/>
                </a:ext>
              </a:extLst>
            </p:cNvPr>
            <p:cNvSpPr/>
            <p:nvPr/>
          </p:nvSpPr>
          <p:spPr>
            <a:xfrm>
              <a:off x="4187812" y="4934087"/>
              <a:ext cx="907450" cy="37623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latinLnBrk="1" hangingPunct="1"/>
              <a:endParaRPr lang="ko-KR" altLang="en-US" sz="3600" b="0" kern="1200">
                <a:solidFill>
                  <a:prstClr val="white"/>
                </a:solidFill>
                <a:latin typeface="나눔스퀘어"/>
                <a:ea typeface="나눔스퀘어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D51378D-6BF3-4B94-8F5C-88B664A1EACF}"/>
              </a:ext>
            </a:extLst>
          </p:cNvPr>
          <p:cNvSpPr txBox="1"/>
          <p:nvPr/>
        </p:nvSpPr>
        <p:spPr>
          <a:xfrm>
            <a:off x="12669904" y="6933349"/>
            <a:ext cx="54826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latinLnBrk="1" hangingPunct="1"/>
            <a:r>
              <a:rPr lang="ko-KR" altLang="en-US" b="0" kern="1200" dirty="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전처리함수를 </a:t>
            </a:r>
            <a:r>
              <a:rPr lang="en-US" altLang="ko-KR" b="0" kern="1200" dirty="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parameter</a:t>
            </a:r>
            <a:r>
              <a:rPr lang="ko-KR" altLang="en-US" b="0" kern="1200" dirty="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로 받아 활용하면 매우 구현이 용이</a:t>
            </a:r>
            <a:r>
              <a:rPr lang="en-US" altLang="ko-KR" b="0" kern="1200" dirty="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!</a:t>
            </a:r>
            <a:endParaRPr lang="ko-KR" altLang="en-US" b="0" kern="1200" dirty="0">
              <a:solidFill>
                <a:srgbClr val="ED7D31">
                  <a:lumMod val="75000"/>
                </a:srgbClr>
              </a:solidFill>
              <a:latin typeface="나눔스퀘어"/>
              <a:ea typeface="나눔스퀘어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6E4A5DD-E531-4923-AA1C-3410FA1A6E6A}"/>
              </a:ext>
            </a:extLst>
          </p:cNvPr>
          <p:cNvSpPr/>
          <p:nvPr/>
        </p:nvSpPr>
        <p:spPr>
          <a:xfrm>
            <a:off x="6804524" y="11362269"/>
            <a:ext cx="3463424" cy="286806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AD3C95-45C2-4BC3-B741-F17FD18D9F1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4049204" y="10411314"/>
            <a:ext cx="588112" cy="1237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D876911-0B36-4C8F-9F68-2449A706D949}"/>
              </a:ext>
            </a:extLst>
          </p:cNvPr>
          <p:cNvSpPr txBox="1"/>
          <p:nvPr/>
        </p:nvSpPr>
        <p:spPr>
          <a:xfrm>
            <a:off x="779536" y="9949649"/>
            <a:ext cx="6539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latinLnBrk="1" hangingPunct="1"/>
            <a:r>
              <a:rPr lang="en-US" altLang="ko-KR" sz="2400" b="0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from</a:t>
            </a:r>
            <a:r>
              <a:rPr lang="ko-KR" altLang="en-US" sz="2400" b="0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 </a:t>
            </a:r>
            <a:r>
              <a:rPr lang="en-US" altLang="ko-KR" sz="2400" b="0" kern="1200" dirty="0" err="1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torch.nn.utils.data</a:t>
            </a:r>
            <a:r>
              <a:rPr lang="en-US" altLang="ko-KR" sz="2400" b="0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 import </a:t>
            </a:r>
            <a:r>
              <a:rPr lang="en-US" altLang="ko-KR" sz="2400" b="0" kern="1200" dirty="0" err="1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DataLoader</a:t>
            </a:r>
            <a:endParaRPr lang="ko-KR" altLang="en-US" sz="2400" b="0" kern="1200" dirty="0">
              <a:solidFill>
                <a:srgbClr val="A5A5A5">
                  <a:lumMod val="75000"/>
                </a:srgbClr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1681722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23400" y="2549468"/>
            <a:ext cx="17041200" cy="1200268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spAutoFit/>
          </a:bodyPr>
          <a:lstStyle/>
          <a:p>
            <a:r>
              <a:rPr lang="en-US" altLang="ko" sz="6000" b="1" dirty="0">
                <a:solidFill>
                  <a:srgbClr val="088487"/>
                </a:solidFill>
                <a:cs typeface="Helvetica Neue"/>
                <a:sym typeface="Helvetica Neue"/>
              </a:rPr>
              <a:t>Project</a:t>
            </a:r>
            <a:r>
              <a:rPr lang="en-US" altLang="ko" sz="5600" b="1" dirty="0">
                <a:solidFill>
                  <a:srgbClr val="088487"/>
                </a:solidFill>
                <a:cs typeface="Helvetica Neue"/>
                <a:sym typeface="Helvetica Neue"/>
              </a:rPr>
              <a:t> structure – data, experiments</a:t>
            </a:r>
            <a:endParaRPr sz="5600" dirty="0">
              <a:solidFill>
                <a:srgbClr val="088487"/>
              </a:solidFill>
              <a:cs typeface="Helvetica Neue"/>
              <a:sym typeface="Helvetica Neue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37" y="4132800"/>
            <a:ext cx="838093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25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212" y="1978758"/>
            <a:ext cx="17258400" cy="116746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data directory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dataset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포함하고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experiments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는 실험을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단위로 포함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각각의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에는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json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파일로 메타정보를 기록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90" y="242574"/>
            <a:ext cx="17838176" cy="1290136"/>
          </a:xfrm>
        </p:spPr>
        <p:txBody>
          <a:bodyPr>
            <a:normAutofit/>
          </a:bodyPr>
          <a:lstStyle/>
          <a:p>
            <a:r>
              <a:rPr lang="en-US" altLang="ko-KR" sz="6400" b="1" dirty="0"/>
              <a:t>Project structure – data, experiments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24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56FB504-E1D4-467E-AA92-C868CC26E008}"/>
              </a:ext>
            </a:extLst>
          </p:cNvPr>
          <p:cNvGraphicFramePr>
            <a:graphicFrameLocks noGrp="1"/>
          </p:cNvGraphicFramePr>
          <p:nvPr/>
        </p:nvGraphicFramePr>
        <p:xfrm>
          <a:off x="1257300" y="3636000"/>
          <a:ext cx="15773400" cy="4094480"/>
        </p:xfrm>
        <a:graphic>
          <a:graphicData uri="http://schemas.openxmlformats.org/drawingml/2006/table">
            <a:tbl>
              <a:tblPr/>
              <a:tblGrid>
                <a:gridCol w="15773400">
                  <a:extLst>
                    <a:ext uri="{9D8B030D-6E8A-4147-A177-3AD203B41FA5}">
                      <a16:colId xmlns:a16="http://schemas.microsoft.com/office/drawing/2014/main" val="3581813740"/>
                    </a:ext>
                  </a:extLst>
                </a:gridCol>
              </a:tblGrid>
              <a:tr h="4094480">
                <a:tc>
                  <a:txBody>
                    <a:bodyPr/>
                    <a:lstStyle/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3600" b="0" i="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config.json</a:t>
                      </a:r>
                      <a:endParaRPr lang="en-US" sz="36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train.txt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val.txt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experiments/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36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base_model</a:t>
                      </a: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     </a:t>
                      </a:r>
                      <a:r>
                        <a:rPr lang="en-US" sz="3600" b="0" i="0" u="none" strike="noStrike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config.json</a:t>
                      </a:r>
                      <a:endParaRPr lang="en-US" sz="36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7000" marR="127000" marT="127000" marB="1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82979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464" y="4186156"/>
            <a:ext cx="5029200" cy="2247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796" y="9016247"/>
            <a:ext cx="3200400" cy="2990850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endCxn id="7" idx="1"/>
          </p:cNvCxnSpPr>
          <p:nvPr/>
        </p:nvCxnSpPr>
        <p:spPr>
          <a:xfrm>
            <a:off x="6858000" y="7366000"/>
            <a:ext cx="3351796" cy="314567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4" idx="1"/>
          </p:cNvCxnSpPr>
          <p:nvPr/>
        </p:nvCxnSpPr>
        <p:spPr>
          <a:xfrm>
            <a:off x="5503335" y="4584809"/>
            <a:ext cx="5045130" cy="72529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574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212" y="1978758"/>
            <a:ext cx="17258400" cy="116746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메타정보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eg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.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config.json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)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토대로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training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한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모델의 성능을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json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형태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eg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.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summary.json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)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로 요약하고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모델의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weight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저장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90" y="242574"/>
            <a:ext cx="17838176" cy="1290136"/>
          </a:xfrm>
        </p:spPr>
        <p:txBody>
          <a:bodyPr>
            <a:normAutofit/>
          </a:bodyPr>
          <a:lstStyle/>
          <a:p>
            <a:r>
              <a:rPr lang="en-US" altLang="ko-KR" sz="6400" b="1" dirty="0"/>
              <a:t>Project structure – data, experiments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25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56FB504-E1D4-467E-AA92-C868CC26E008}"/>
              </a:ext>
            </a:extLst>
          </p:cNvPr>
          <p:cNvGraphicFramePr>
            <a:graphicFrameLocks noGrp="1"/>
          </p:cNvGraphicFramePr>
          <p:nvPr/>
        </p:nvGraphicFramePr>
        <p:xfrm>
          <a:off x="1257300" y="3636000"/>
          <a:ext cx="15773400" cy="5191760"/>
        </p:xfrm>
        <a:graphic>
          <a:graphicData uri="http://schemas.openxmlformats.org/drawingml/2006/table">
            <a:tbl>
              <a:tblPr/>
              <a:tblGrid>
                <a:gridCol w="15773400">
                  <a:extLst>
                    <a:ext uri="{9D8B030D-6E8A-4147-A177-3AD203B41FA5}">
                      <a16:colId xmlns:a16="http://schemas.microsoft.com/office/drawing/2014/main" val="3581813740"/>
                    </a:ext>
                  </a:extLst>
                </a:gridCol>
              </a:tblGrid>
              <a:tr h="5191760">
                <a:tc>
                  <a:txBody>
                    <a:bodyPr/>
                    <a:lstStyle/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36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config.json</a:t>
                      </a:r>
                      <a:endParaRPr lang="en-US" sz="36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train.txt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val.txt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experiments/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36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base_model</a:t>
                      </a: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     </a:t>
                      </a:r>
                      <a:r>
                        <a:rPr lang="en-US" sz="36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config.json</a:t>
                      </a:r>
                      <a:endParaRPr lang="en-US" sz="36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     </a:t>
                      </a:r>
                      <a:r>
                        <a:rPr lang="en-US" sz="3600" b="0" i="0" u="none" strike="noStrike" baseline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summary.json</a:t>
                      </a:r>
                      <a:endParaRPr lang="en-US" sz="3600" b="0" i="0" u="none" strike="noStrike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      </a:t>
                      </a:r>
                      <a:r>
                        <a:rPr lang="en-US" sz="3600" b="0" i="0" u="none" strike="noStrike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best.tar</a:t>
                      </a:r>
                      <a:endParaRPr lang="en-US" sz="36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27000" marR="127000" marT="127000" marB="1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82979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553" y="3421360"/>
            <a:ext cx="2932290" cy="4320000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endCxn id="4" idx="1"/>
          </p:cNvCxnSpPr>
          <p:nvPr/>
        </p:nvCxnSpPr>
        <p:spPr>
          <a:xfrm flipV="1">
            <a:off x="6993467" y="5581360"/>
            <a:ext cx="2554086" cy="230124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19" idx="1"/>
          </p:cNvCxnSpPr>
          <p:nvPr/>
        </p:nvCxnSpPr>
        <p:spPr>
          <a:xfrm>
            <a:off x="6028269" y="8488942"/>
            <a:ext cx="4962658" cy="17849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D51378D-6BF3-4B94-8F5C-88B664A1EACF}"/>
              </a:ext>
            </a:extLst>
          </p:cNvPr>
          <p:cNvSpPr txBox="1"/>
          <p:nvPr/>
        </p:nvSpPr>
        <p:spPr>
          <a:xfrm>
            <a:off x="10990927" y="7882609"/>
            <a:ext cx="64177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latinLnBrk="1" hangingPunct="1"/>
            <a:r>
              <a:rPr lang="en-US" altLang="ko-KR" b="0" kern="1200" dirty="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train.py </a:t>
            </a:r>
            <a:r>
              <a:rPr lang="ko-KR" altLang="en-US" b="0" kern="120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실행 시</a:t>
            </a:r>
            <a:r>
              <a:rPr lang="en-US" altLang="ko-KR" b="0" kern="1200" dirty="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, </a:t>
            </a:r>
            <a:r>
              <a:rPr lang="ko-KR" altLang="en-US" b="0" kern="120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모델의 </a:t>
            </a:r>
            <a:r>
              <a:rPr lang="en-US" altLang="ko-KR" b="0" kern="1200" dirty="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weight</a:t>
            </a:r>
            <a:r>
              <a:rPr lang="ko-KR" altLang="en-US" b="0" kern="120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가 </a:t>
            </a:r>
            <a:r>
              <a:rPr lang="en-US" altLang="ko-KR" b="0" kern="1200" dirty="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“experiments/</a:t>
            </a:r>
            <a:r>
              <a:rPr lang="ko-KR" altLang="en-US" b="0" kern="120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실험</a:t>
            </a:r>
            <a:r>
              <a:rPr lang="en-US" altLang="ko-KR" b="0" kern="1200" dirty="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/”</a:t>
            </a:r>
            <a:r>
              <a:rPr lang="ko-KR" altLang="en-US" b="0" kern="120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에 저장되도록 </a:t>
            </a:r>
            <a:r>
              <a:rPr lang="en-US" altLang="ko-KR" b="0" kern="1200" dirty="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train.py</a:t>
            </a:r>
            <a:r>
              <a:rPr lang="ko-KR" altLang="en-US" b="0" kern="120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를 구현</a:t>
            </a:r>
            <a:endParaRPr lang="ko-KR" altLang="en-US" b="0" kern="1200" dirty="0">
              <a:solidFill>
                <a:srgbClr val="ED7D31">
                  <a:lumMod val="75000"/>
                </a:srgbClr>
              </a:solidFill>
              <a:latin typeface="나눔스퀘어"/>
              <a:ea typeface="나눔스퀘어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41193B-74B8-4631-AEC9-76107982469C}"/>
              </a:ext>
            </a:extLst>
          </p:cNvPr>
          <p:cNvSpPr txBox="1"/>
          <p:nvPr/>
        </p:nvSpPr>
        <p:spPr>
          <a:xfrm>
            <a:off x="660400" y="10096012"/>
            <a:ext cx="16611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latinLnBrk="1" hangingPunct="1"/>
            <a:r>
              <a:rPr lang="en-US" altLang="ko-KR" sz="4000" b="0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checkpoint</a:t>
            </a:r>
            <a:r>
              <a:rPr lang="ko-KR" altLang="en-US" sz="4000" b="0" kern="120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와 </a:t>
            </a:r>
            <a:r>
              <a:rPr lang="en-US" altLang="ko-KR" sz="4000" b="0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*.</a:t>
            </a:r>
            <a:r>
              <a:rPr lang="en-US" altLang="ko-KR" sz="4000" b="0" kern="1200" dirty="0" err="1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json</a:t>
            </a:r>
            <a:r>
              <a:rPr lang="ko-KR" altLang="en-US" sz="4000" b="0" kern="120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들은 어떻게 관리할 것인가</a:t>
            </a:r>
            <a:r>
              <a:rPr lang="en-US" altLang="ko-KR" sz="4000" b="0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?</a:t>
            </a:r>
            <a:r>
              <a:rPr lang="en-US" altLang="ko-KR" sz="4800" b="0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 </a:t>
            </a:r>
          </a:p>
          <a:p>
            <a:pPr algn="l" defTabSz="1828800" latinLnBrk="1" hangingPunct="1"/>
            <a:endParaRPr lang="en-US" altLang="ko-KR" sz="2000" b="0" kern="1200" dirty="0">
              <a:solidFill>
                <a:srgbClr val="A5A5A5">
                  <a:lumMod val="75000"/>
                </a:srgbClr>
              </a:solidFill>
              <a:latin typeface="나눔스퀘어"/>
              <a:ea typeface="나눔스퀘어"/>
              <a:sym typeface="Wingdings" panose="05000000000000000000" pitchFamily="2" charset="2"/>
            </a:endParaRPr>
          </a:p>
          <a:p>
            <a:pPr defTabSz="1828800" latinLnBrk="1" hangingPunct="1"/>
            <a:r>
              <a:rPr lang="en-US" altLang="ko-KR" sz="4800" kern="1200" dirty="0" err="1">
                <a:solidFill>
                  <a:srgbClr val="4472C4">
                    <a:lumMod val="75000"/>
                  </a:srgbClr>
                </a:solidFill>
                <a:latin typeface="나눔스퀘어"/>
                <a:ea typeface="나눔스퀘어"/>
                <a:sym typeface="Wingdings" panose="05000000000000000000" pitchFamily="2" charset="2"/>
              </a:rPr>
              <a:t>Config</a:t>
            </a:r>
            <a:r>
              <a:rPr lang="en-US" altLang="ko-KR" sz="4800" kern="1200" dirty="0">
                <a:solidFill>
                  <a:srgbClr val="4472C4">
                    <a:lumMod val="75000"/>
                  </a:srgbClr>
                </a:solidFill>
                <a:latin typeface="나눔스퀘어"/>
                <a:ea typeface="나눔스퀘어"/>
                <a:sym typeface="Wingdings" panose="05000000000000000000" pitchFamily="2" charset="2"/>
              </a:rPr>
              <a:t>, </a:t>
            </a:r>
            <a:r>
              <a:rPr lang="en-US" altLang="ko-KR" sz="4800" kern="1200" dirty="0" err="1">
                <a:solidFill>
                  <a:srgbClr val="4472C4">
                    <a:lumMod val="75000"/>
                  </a:srgbClr>
                </a:solidFill>
                <a:latin typeface="나눔스퀘어"/>
                <a:ea typeface="나눔스퀘어"/>
                <a:sym typeface="Wingdings" panose="05000000000000000000" pitchFamily="2" charset="2"/>
              </a:rPr>
              <a:t>CheckpointManager</a:t>
            </a:r>
            <a:r>
              <a:rPr lang="en-US" altLang="ko-KR" sz="4800" kern="1200" dirty="0">
                <a:solidFill>
                  <a:srgbClr val="4472C4">
                    <a:lumMod val="75000"/>
                  </a:srgbClr>
                </a:solidFill>
                <a:latin typeface="나눔스퀘어"/>
                <a:ea typeface="나눔스퀘어"/>
                <a:sym typeface="Wingdings" panose="05000000000000000000" pitchFamily="2" charset="2"/>
              </a:rPr>
              <a:t>, </a:t>
            </a:r>
            <a:r>
              <a:rPr lang="en-US" altLang="ko-KR" sz="4800" kern="1200" dirty="0" err="1">
                <a:solidFill>
                  <a:srgbClr val="4472C4">
                    <a:lumMod val="75000"/>
                  </a:srgbClr>
                </a:solidFill>
                <a:latin typeface="나눔스퀘어"/>
                <a:ea typeface="나눔스퀘어"/>
                <a:sym typeface="Wingdings" panose="05000000000000000000" pitchFamily="2" charset="2"/>
              </a:rPr>
              <a:t>SummaryManager</a:t>
            </a:r>
            <a:r>
              <a:rPr lang="en-US" altLang="ko-KR" sz="4800" kern="1200" dirty="0">
                <a:solidFill>
                  <a:srgbClr val="4472C4">
                    <a:lumMod val="75000"/>
                  </a:srgbClr>
                </a:solidFill>
                <a:latin typeface="나눔스퀘어"/>
                <a:ea typeface="나눔스퀘어"/>
                <a:sym typeface="Wingdings" panose="05000000000000000000" pitchFamily="2" charset="2"/>
              </a:rPr>
              <a:t> class</a:t>
            </a:r>
            <a:endParaRPr lang="ko-KR" altLang="en-US" sz="4800" kern="1200" dirty="0">
              <a:solidFill>
                <a:srgbClr val="4472C4">
                  <a:lumMod val="75000"/>
                </a:srgbClr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425934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23400" y="2549468"/>
            <a:ext cx="17041200" cy="1200268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spAutoFit/>
          </a:bodyPr>
          <a:lstStyle/>
          <a:p>
            <a:r>
              <a:rPr lang="en-US" altLang="ko" sz="6000" b="1" dirty="0">
                <a:solidFill>
                  <a:srgbClr val="088487"/>
                </a:solidFill>
                <a:cs typeface="Helvetica Neue"/>
                <a:sym typeface="Helvetica Neue"/>
              </a:rPr>
              <a:t>Project</a:t>
            </a:r>
            <a:r>
              <a:rPr lang="en-US" altLang="ko" sz="5600" b="1" dirty="0">
                <a:solidFill>
                  <a:srgbClr val="088487"/>
                </a:solidFill>
                <a:cs typeface="Helvetica Neue"/>
                <a:sym typeface="Helvetica Neue"/>
              </a:rPr>
              <a:t> structure – utils.py</a:t>
            </a:r>
            <a:endParaRPr sz="5600" dirty="0">
              <a:solidFill>
                <a:srgbClr val="088487"/>
              </a:solidFill>
              <a:cs typeface="Helvetica Neue"/>
              <a:sym typeface="Helvetica Neue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601" y="4132800"/>
            <a:ext cx="838093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86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48" y="9751878"/>
            <a:ext cx="14947040" cy="2880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212" y="1978758"/>
            <a:ext cx="17258400" cy="116746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실험에 대한 메타정보를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json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파일로 관리하는 이유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Python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parsing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하면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dictionary object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이므로 관리하기가 매우 쉬움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90" y="242574"/>
            <a:ext cx="17838176" cy="1290136"/>
          </a:xfrm>
        </p:spPr>
        <p:txBody>
          <a:bodyPr>
            <a:normAutofit/>
          </a:bodyPr>
          <a:lstStyle/>
          <a:p>
            <a:r>
              <a:rPr lang="en-US" altLang="ko-KR" sz="6400" b="1" dirty="0"/>
              <a:t>Project structure – utils.py/</a:t>
            </a:r>
            <a:r>
              <a:rPr lang="en-US" altLang="ko-KR" sz="4000" b="1" dirty="0"/>
              <a:t>Config</a:t>
            </a:r>
            <a:endParaRPr lang="ko-KR" altLang="en-US" sz="40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27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349" y="3638848"/>
            <a:ext cx="5387386" cy="57600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048926" y="4934938"/>
            <a:ext cx="3217340" cy="365196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394" y="8943978"/>
            <a:ext cx="5029200" cy="2247900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2048926" y="10542533"/>
            <a:ext cx="3217340" cy="887458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51378D-6BF3-4B94-8F5C-88B664A1EACF}"/>
              </a:ext>
            </a:extLst>
          </p:cNvPr>
          <p:cNvSpPr txBox="1"/>
          <p:nvPr/>
        </p:nvSpPr>
        <p:spPr>
          <a:xfrm>
            <a:off x="7800600" y="6631163"/>
            <a:ext cx="8831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latinLnBrk="1" hangingPunct="1"/>
            <a:r>
              <a:rPr lang="en-US" altLang="ko-KR" b="0" kern="1200" dirty="0" err="1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json</a:t>
            </a:r>
            <a:r>
              <a:rPr lang="ko-KR" altLang="en-US" b="0" kern="120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을 </a:t>
            </a:r>
            <a:r>
              <a:rPr lang="en-US" altLang="ko-KR" b="0" kern="1200" dirty="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parsing</a:t>
            </a:r>
            <a:r>
              <a:rPr lang="ko-KR" altLang="en-US" b="0" kern="120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하면 </a:t>
            </a:r>
            <a:r>
              <a:rPr lang="en-US" altLang="ko-KR" b="0" kern="1200" dirty="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</a:rPr>
              <a:t>dictionary </a:t>
            </a:r>
            <a:r>
              <a:rPr lang="en-US" altLang="ko-KR" b="0" kern="1200" dirty="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  <a:sym typeface="Wingdings" panose="05000000000000000000" pitchFamily="2" charset="2"/>
              </a:rPr>
              <a:t> class instance</a:t>
            </a:r>
            <a:r>
              <a:rPr lang="ko-KR" altLang="en-US" b="0" kern="120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  <a:sym typeface="Wingdings" panose="05000000000000000000" pitchFamily="2" charset="2"/>
              </a:rPr>
              <a:t>의 </a:t>
            </a:r>
            <a:r>
              <a:rPr lang="en-US" altLang="ko-KR" b="0" kern="1200" dirty="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  <a:sym typeface="Wingdings" panose="05000000000000000000" pitchFamily="2" charset="2"/>
              </a:rPr>
              <a:t>attribute</a:t>
            </a:r>
            <a:r>
              <a:rPr lang="ko-KR" altLang="en-US" b="0" kern="1200">
                <a:solidFill>
                  <a:srgbClr val="ED7D31">
                    <a:lumMod val="75000"/>
                  </a:srgbClr>
                </a:solidFill>
                <a:latin typeface="나눔스퀘어"/>
                <a:ea typeface="나눔스퀘어"/>
                <a:sym typeface="Wingdings" panose="05000000000000000000" pitchFamily="2" charset="2"/>
              </a:rPr>
              <a:t>로 관리할 수 있음</a:t>
            </a:r>
            <a:endParaRPr lang="ko-KR" altLang="en-US" b="0" kern="1200" dirty="0">
              <a:solidFill>
                <a:srgbClr val="ED7D31">
                  <a:lumMod val="75000"/>
                </a:srgbClr>
              </a:solidFill>
              <a:latin typeface="나눔스퀘어"/>
              <a:ea typeface="나눔스퀘어"/>
            </a:endParaRPr>
          </a:p>
        </p:txBody>
      </p:sp>
      <p:sp>
        <p:nvSpPr>
          <p:cNvPr id="21" name="왼쪽으로 구부러진 화살표 20"/>
          <p:cNvSpPr/>
          <p:nvPr/>
        </p:nvSpPr>
        <p:spPr>
          <a:xfrm>
            <a:off x="6045200" y="5244228"/>
            <a:ext cx="1117600" cy="4154620"/>
          </a:xfrm>
          <a:prstGeom prst="curved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black"/>
              </a:solidFill>
              <a:latin typeface="나눔스퀘어"/>
              <a:ea typeface="나눔스퀘어"/>
            </a:endParaRPr>
          </a:p>
        </p:txBody>
      </p:sp>
      <p:cxnSp>
        <p:nvCxnSpPr>
          <p:cNvPr id="23" name="직선 화살표 연결선 22"/>
          <p:cNvCxnSpPr>
            <a:endCxn id="10" idx="1"/>
          </p:cNvCxnSpPr>
          <p:nvPr/>
        </p:nvCxnSpPr>
        <p:spPr>
          <a:xfrm flipV="1">
            <a:off x="6604001" y="10067928"/>
            <a:ext cx="2468394" cy="346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545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212" y="1978758"/>
            <a:ext cx="17258400" cy="116746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실험에 대한 성능정보 또한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json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으로 관리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실험을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단위로 관리하기 때문에 입력은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경로로 받음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843635" y="3636000"/>
            <a:ext cx="16600734" cy="9563100"/>
            <a:chOff x="592939" y="1818000"/>
            <a:chExt cx="8300367" cy="47815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939" y="1818000"/>
              <a:ext cx="3981450" cy="4781550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4903222" y="1818000"/>
              <a:ext cx="3990084" cy="4256012"/>
              <a:chOff x="4903222" y="1790603"/>
              <a:chExt cx="3990084" cy="425601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51378D-6BF3-4B94-8F5C-88B664A1EACF}"/>
                  </a:ext>
                </a:extLst>
              </p:cNvPr>
              <p:cNvSpPr txBox="1"/>
              <p:nvPr/>
            </p:nvSpPr>
            <p:spPr>
              <a:xfrm>
                <a:off x="4903222" y="1790603"/>
                <a:ext cx="3990084" cy="723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1828800" latinLnBrk="1" hangingPunct="1"/>
                <a:r>
                  <a:rPr lang="en-US" altLang="ko-KR" kern="1200" dirty="0">
                    <a:solidFill>
                      <a:srgbClr val="4472C4">
                        <a:lumMod val="75000"/>
                      </a:srgbClr>
                    </a:solidFill>
                    <a:latin typeface="나눔스퀘어"/>
                    <a:ea typeface="나눔스퀘어"/>
                  </a:rPr>
                  <a:t>train.py (</a:t>
                </a:r>
                <a:r>
                  <a:rPr lang="ko-KR" altLang="en-US" kern="1200">
                    <a:solidFill>
                      <a:srgbClr val="4472C4">
                        <a:lumMod val="75000"/>
                      </a:srgbClr>
                    </a:solidFill>
                    <a:latin typeface="나눔스퀘어"/>
                    <a:ea typeface="나눔스퀘어"/>
                  </a:rPr>
                  <a:t>일부</a:t>
                </a:r>
                <a:r>
                  <a:rPr lang="en-US" altLang="ko-KR" kern="1200" dirty="0">
                    <a:solidFill>
                      <a:srgbClr val="4472C4">
                        <a:lumMod val="75000"/>
                      </a:srgbClr>
                    </a:solidFill>
                    <a:latin typeface="나눔스퀘어"/>
                    <a:ea typeface="나눔스퀘어"/>
                  </a:rPr>
                  <a:t>)</a:t>
                </a:r>
              </a:p>
              <a:p>
                <a:pPr algn="just" defTabSz="1828800" latinLnBrk="1" hangingPunct="1"/>
                <a:r>
                  <a:rPr lang="en-US" altLang="ko-KR" sz="2800" b="0" kern="12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 Semilight" panose="020B0503020000020004" pitchFamily="34" charset="-127"/>
                  </a:rPr>
                  <a:t>training </a:t>
                </a:r>
                <a:r>
                  <a:rPr lang="ko-KR" altLang="en-US" sz="2800" b="0" kern="120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 Semilight" panose="020B0503020000020004" pitchFamily="34" charset="-127"/>
                  </a:rPr>
                  <a:t>시 계속 바뀌는 모델의 최고 성능을 간단하게 기록할 수 있음</a:t>
                </a:r>
                <a:endParaRPr lang="ko-KR" altLang="en-US" sz="2800" b="0" kern="1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endParaRPr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>
                <a:off x="5250735" y="2712450"/>
                <a:ext cx="3295059" cy="3334165"/>
                <a:chOff x="5305099" y="2775036"/>
                <a:chExt cx="3295059" cy="3334165"/>
              </a:xfrm>
            </p:grpSpPr>
            <p:grpSp>
              <p:nvGrpSpPr>
                <p:cNvPr id="13" name="그룹 12"/>
                <p:cNvGrpSpPr/>
                <p:nvPr/>
              </p:nvGrpSpPr>
              <p:grpSpPr>
                <a:xfrm>
                  <a:off x="5305099" y="3949201"/>
                  <a:ext cx="3295059" cy="2160000"/>
                  <a:chOff x="5051099" y="4127001"/>
                  <a:chExt cx="3295059" cy="2160000"/>
                </a:xfrm>
              </p:grpSpPr>
              <p:pic>
                <p:nvPicPr>
                  <p:cNvPr id="8" name="그림 7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051099" y="4127001"/>
                    <a:ext cx="3295059" cy="2160000"/>
                  </a:xfrm>
                  <a:prstGeom prst="rect">
                    <a:avLst/>
                  </a:prstGeom>
                </p:spPr>
              </p:pic>
              <p:sp>
                <p:nvSpPr>
                  <p:cNvPr id="17" name="모서리가 둥근 직사각형 16"/>
                  <p:cNvSpPr/>
                  <p:nvPr/>
                </p:nvSpPr>
                <p:spPr>
                  <a:xfrm>
                    <a:off x="5291663" y="5452534"/>
                    <a:ext cx="2091270" cy="365388"/>
                  </a:xfrm>
                  <a:prstGeom prst="roundRect">
                    <a:avLst/>
                  </a:prstGeom>
                  <a:solidFill>
                    <a:schemeClr val="accent6">
                      <a:lumMod val="75000"/>
                      <a:alpha val="10000"/>
                    </a:schemeClr>
                  </a:solidFill>
                  <a:ln w="63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defTabSz="1828800" latinLnBrk="1" hangingPunct="1"/>
                    <a:endParaRPr lang="ko-KR" altLang="en-US" sz="3600" b="0" kern="1200">
                      <a:solidFill>
                        <a:prstClr val="white"/>
                      </a:solidFill>
                      <a:latin typeface="나눔스퀘어"/>
                      <a:ea typeface="나눔스퀘어"/>
                    </a:endParaRPr>
                  </a:p>
                </p:txBody>
              </p:sp>
            </p:grpSp>
            <p:grpSp>
              <p:nvGrpSpPr>
                <p:cNvPr id="11" name="그룹 10"/>
                <p:cNvGrpSpPr/>
                <p:nvPr/>
              </p:nvGrpSpPr>
              <p:grpSpPr>
                <a:xfrm>
                  <a:off x="5493681" y="3090757"/>
                  <a:ext cx="2917895" cy="504000"/>
                  <a:chOff x="5098399" y="3232399"/>
                  <a:chExt cx="2917895" cy="504000"/>
                </a:xfrm>
              </p:grpSpPr>
              <p:pic>
                <p:nvPicPr>
                  <p:cNvPr id="9" name="그림 8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098399" y="3232399"/>
                    <a:ext cx="2917895" cy="504000"/>
                  </a:xfrm>
                  <a:prstGeom prst="rect">
                    <a:avLst/>
                  </a:prstGeom>
                </p:spPr>
              </p:pic>
              <p:sp>
                <p:nvSpPr>
                  <p:cNvPr id="22" name="모서리가 둥근 직사각형 21"/>
                  <p:cNvSpPr/>
                  <p:nvPr/>
                </p:nvSpPr>
                <p:spPr>
                  <a:xfrm>
                    <a:off x="5098399" y="3381449"/>
                    <a:ext cx="2555468" cy="205842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  <a:alpha val="10000"/>
                    </a:schemeClr>
                  </a:solidFill>
                  <a:ln w="63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defTabSz="1828800" latinLnBrk="1" hangingPunct="1"/>
                    <a:endParaRPr lang="ko-KR" altLang="en-US" sz="3600" b="0" kern="1200">
                      <a:solidFill>
                        <a:prstClr val="white"/>
                      </a:solidFill>
                      <a:latin typeface="나눔스퀘어"/>
                      <a:ea typeface="나눔스퀘어"/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6887706" y="3633479"/>
                      <a:ext cx="12904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l" defTabSz="1828800" latinLnBrk="1" hangingPunct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ko-KR" altLang="en-US" sz="3600" b="0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ko-KR" altLang="en-US" sz="3600" b="0" kern="1200" dirty="0">
                        <a:solidFill>
                          <a:prstClr val="black"/>
                        </a:solidFill>
                        <a:latin typeface="나눔스퀘어"/>
                        <a:ea typeface="나눔스퀘어"/>
                      </a:endParaRPr>
                    </a:p>
                  </p:txBody>
                </p:sp>
              </mc:Choice>
              <mc:Fallback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87706" y="3633479"/>
                      <a:ext cx="129042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6887706" y="2775036"/>
                      <a:ext cx="12904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l" defTabSz="1828800" latinLnBrk="1" hangingPunct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ko-KR" altLang="en-US" sz="3600" b="0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ko-KR" altLang="en-US" sz="3600" b="0" kern="1200" dirty="0">
                        <a:solidFill>
                          <a:prstClr val="black"/>
                        </a:solidFill>
                        <a:latin typeface="나눔스퀘어"/>
                        <a:ea typeface="나눔스퀘어"/>
                      </a:endParaRPr>
                    </a:p>
                  </p:txBody>
                </p:sp>
              </mc:Choice>
              <mc:Fallback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87706" y="2775036"/>
                      <a:ext cx="129042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90" y="242574"/>
            <a:ext cx="17838176" cy="1290136"/>
          </a:xfrm>
        </p:spPr>
        <p:txBody>
          <a:bodyPr>
            <a:normAutofit/>
          </a:bodyPr>
          <a:lstStyle/>
          <a:p>
            <a:r>
              <a:rPr lang="en-US" altLang="ko-KR" sz="6400" b="1" dirty="0"/>
              <a:t>Project structure – utils.py/</a:t>
            </a:r>
            <a:r>
              <a:rPr lang="en-US" altLang="ko-KR" sz="4000" b="1" dirty="0" err="1"/>
              <a:t>SummaryManager</a:t>
            </a:r>
            <a:endParaRPr lang="ko-KR" altLang="en-US" sz="40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28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337733" y="4080934"/>
            <a:ext cx="5012266" cy="1947332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405466" y="9770538"/>
            <a:ext cx="4267200" cy="812796"/>
          </a:xfrm>
          <a:prstGeom prst="roundRect">
            <a:avLst/>
          </a:prstGeom>
          <a:solidFill>
            <a:schemeClr val="accent6">
              <a:lumMod val="75000"/>
              <a:alpha val="1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405466" y="6312962"/>
            <a:ext cx="7416800" cy="1239304"/>
          </a:xfrm>
          <a:prstGeom prst="roundRect">
            <a:avLst/>
          </a:prstGeom>
          <a:solidFill>
            <a:schemeClr val="accent6">
              <a:lumMod val="75000"/>
              <a:alpha val="1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cxnSp>
        <p:nvCxnSpPr>
          <p:cNvPr id="31" name="직선 화살표 연결선 30"/>
          <p:cNvCxnSpPr>
            <a:stCxn id="26" idx="3"/>
            <a:endCxn id="17" idx="1"/>
          </p:cNvCxnSpPr>
          <p:nvPr/>
        </p:nvCxnSpPr>
        <p:spPr>
          <a:xfrm>
            <a:off x="8822266" y="6932614"/>
            <a:ext cx="1818088" cy="391186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3"/>
            <a:endCxn id="17" idx="1"/>
          </p:cNvCxnSpPr>
          <p:nvPr/>
        </p:nvCxnSpPr>
        <p:spPr>
          <a:xfrm>
            <a:off x="5672666" y="10176937"/>
            <a:ext cx="4967688" cy="66754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4" idx="3"/>
            <a:endCxn id="22" idx="1"/>
          </p:cNvCxnSpPr>
          <p:nvPr/>
        </p:nvCxnSpPr>
        <p:spPr>
          <a:xfrm>
            <a:off x="6349998" y="5054601"/>
            <a:ext cx="4186392" cy="156047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60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212" y="1978758"/>
            <a:ext cx="17258400" cy="116746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모델의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checkpoint (weight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)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관리하는 관리자는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실험을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단위로 관리하기 때문에 입력은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경로로 받음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90" y="242574"/>
            <a:ext cx="17838176" cy="1290136"/>
          </a:xfrm>
        </p:spPr>
        <p:txBody>
          <a:bodyPr>
            <a:normAutofit/>
          </a:bodyPr>
          <a:lstStyle/>
          <a:p>
            <a:r>
              <a:rPr lang="en-US" altLang="ko-KR" sz="6400" b="1" dirty="0"/>
              <a:t>Project structure – utils.py/</a:t>
            </a:r>
            <a:r>
              <a:rPr lang="en-US" altLang="ko-KR" sz="4000" b="1" dirty="0" err="1"/>
              <a:t>CheckpointManager</a:t>
            </a:r>
            <a:endParaRPr lang="ko-KR" altLang="en-US" sz="40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29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1" y="5899746"/>
            <a:ext cx="369397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br>
              <a:rPr lang="ko-KR" altLang="ko-KR" sz="3600" b="0" kern="1200">
                <a:solidFill>
                  <a:prstClr val="black"/>
                </a:solidFill>
                <a:latin typeface="Arial" panose="020B0604020202020204" pitchFamily="34" charset="0"/>
                <a:ea typeface="나눔스퀘어"/>
              </a:rPr>
            </a:b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725" y="3911600"/>
            <a:ext cx="6991350" cy="4572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975769" y="3636000"/>
            <a:ext cx="15039790" cy="8512024"/>
            <a:chOff x="1373411" y="1790603"/>
            <a:chExt cx="7519895" cy="425601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51378D-6BF3-4B94-8F5C-88B664A1EACF}"/>
                </a:ext>
              </a:extLst>
            </p:cNvPr>
            <p:cNvSpPr txBox="1"/>
            <p:nvPr/>
          </p:nvSpPr>
          <p:spPr>
            <a:xfrm>
              <a:off x="4903222" y="1790603"/>
              <a:ext cx="3990084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1828800" latinLnBrk="1" hangingPunct="1"/>
              <a:r>
                <a:rPr lang="en-US" altLang="ko-KR" kern="1200" dirty="0">
                  <a:solidFill>
                    <a:srgbClr val="4472C4">
                      <a:lumMod val="75000"/>
                    </a:srgbClr>
                  </a:solidFill>
                  <a:latin typeface="나눔스퀘어"/>
                  <a:ea typeface="나눔스퀘어"/>
                </a:rPr>
                <a:t>train.py (</a:t>
              </a:r>
              <a:r>
                <a:rPr lang="ko-KR" altLang="en-US" kern="1200">
                  <a:solidFill>
                    <a:srgbClr val="4472C4">
                      <a:lumMod val="75000"/>
                    </a:srgbClr>
                  </a:solidFill>
                  <a:latin typeface="나눔스퀘어"/>
                  <a:ea typeface="나눔스퀘어"/>
                </a:rPr>
                <a:t>일부</a:t>
              </a:r>
              <a:r>
                <a:rPr lang="en-US" altLang="ko-KR" kern="1200" dirty="0">
                  <a:solidFill>
                    <a:srgbClr val="4472C4">
                      <a:lumMod val="75000"/>
                    </a:srgbClr>
                  </a:solidFill>
                  <a:latin typeface="나눔스퀘어"/>
                  <a:ea typeface="나눔스퀘어"/>
                </a:rPr>
                <a:t>)</a:t>
              </a:r>
            </a:p>
            <a:p>
              <a:pPr algn="just" defTabSz="1828800" latinLnBrk="1" hangingPunct="1"/>
              <a:r>
                <a:rPr lang="en-US" altLang="ko-KR" sz="2800" b="0" kern="1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training </a:t>
              </a:r>
              <a:r>
                <a:rPr lang="ko-KR" altLang="en-US" sz="2800" b="0" kern="120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시 계속 바뀌는 모델의 </a:t>
              </a:r>
              <a:r>
                <a:rPr lang="en-US" altLang="ko-KR" sz="2800" b="0" kern="1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checkpoint (weight </a:t>
              </a:r>
              <a:r>
                <a:rPr lang="ko-KR" altLang="en-US" sz="2800" b="0" kern="120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등</a:t>
              </a:r>
              <a:r>
                <a:rPr lang="en-US" altLang="ko-KR" sz="2800" b="0" kern="1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)</a:t>
              </a:r>
              <a:r>
                <a:rPr lang="ko-KR" altLang="en-US" sz="2800" b="0" kern="120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를 저장</a:t>
              </a:r>
              <a:endParaRPr lang="ko-KR" altLang="en-US" sz="2800" b="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373411" y="2712450"/>
              <a:ext cx="7172383" cy="3334165"/>
              <a:chOff x="1427775" y="2775036"/>
              <a:chExt cx="7172383" cy="3334165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427775" y="3134344"/>
                <a:ext cx="7172383" cy="2974857"/>
                <a:chOff x="1173775" y="3312144"/>
                <a:chExt cx="7172383" cy="2974857"/>
              </a:xfrm>
            </p:grpSpPr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51099" y="4127001"/>
                  <a:ext cx="3295059" cy="2160000"/>
                </a:xfrm>
                <a:prstGeom prst="rect">
                  <a:avLst/>
                </a:prstGeom>
              </p:spPr>
            </p:pic>
            <p:sp>
              <p:nvSpPr>
                <p:cNvPr id="19" name="모서리가 둥근 직사각형 18"/>
                <p:cNvSpPr/>
                <p:nvPr/>
              </p:nvSpPr>
              <p:spPr>
                <a:xfrm>
                  <a:off x="1173775" y="3312144"/>
                  <a:ext cx="3152316" cy="372177"/>
                </a:xfrm>
                <a:prstGeom prst="roundRect">
                  <a:avLst/>
                </a:prstGeom>
                <a:solidFill>
                  <a:schemeClr val="accent6">
                    <a:lumMod val="75000"/>
                    <a:alpha val="10000"/>
                  </a:schemeClr>
                </a:solidFill>
                <a:ln w="63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1828800" latinLnBrk="1" hangingPunct="1"/>
                  <a:endParaRPr lang="ko-KR" altLang="en-US" sz="3600" b="0" kern="1200">
                    <a:solidFill>
                      <a:prstClr val="white"/>
                    </a:solidFill>
                    <a:latin typeface="나눔스퀘어"/>
                    <a:ea typeface="나눔스퀘어"/>
                  </a:endParaRPr>
                </a:p>
              </p:txBody>
            </p:sp>
          </p:grpSp>
          <p:grpSp>
            <p:nvGrpSpPr>
              <p:cNvPr id="12" name="그룹 11"/>
              <p:cNvGrpSpPr/>
              <p:nvPr/>
            </p:nvGrpSpPr>
            <p:grpSpPr>
              <a:xfrm>
                <a:off x="5493680" y="3070472"/>
                <a:ext cx="2917896" cy="524285"/>
                <a:chOff x="5098398" y="3212114"/>
                <a:chExt cx="2917896" cy="524285"/>
              </a:xfrm>
            </p:grpSpPr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98399" y="3232399"/>
                  <a:ext cx="2917895" cy="504000"/>
                </a:xfrm>
                <a:prstGeom prst="rect">
                  <a:avLst/>
                </a:prstGeom>
              </p:spPr>
            </p:pic>
            <p:sp>
              <p:nvSpPr>
                <p:cNvPr id="16" name="모서리가 둥근 직사각형 15"/>
                <p:cNvSpPr/>
                <p:nvPr/>
              </p:nvSpPr>
              <p:spPr>
                <a:xfrm>
                  <a:off x="5098398" y="3212114"/>
                  <a:ext cx="2917895" cy="205842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10000"/>
                  </a:schemeClr>
                </a:solidFill>
                <a:ln w="63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1828800" latinLnBrk="1" hangingPunct="1"/>
                  <a:endParaRPr lang="ko-KR" altLang="en-US" sz="3600" b="0" kern="1200">
                    <a:solidFill>
                      <a:prstClr val="white"/>
                    </a:solidFill>
                    <a:latin typeface="나눔스퀘어"/>
                    <a:ea typeface="나눔스퀘어"/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887706" y="3633479"/>
                    <a:ext cx="1290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 defTabSz="1828800" latinLnBrk="1" hangingPunct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3600" b="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sz="3600" b="0" kern="1200" dirty="0">
                      <a:solidFill>
                        <a:prstClr val="black"/>
                      </a:solidFill>
                      <a:latin typeface="나눔스퀘어"/>
                      <a:ea typeface="나눔스퀘어"/>
                    </a:endParaRPr>
                  </a:p>
                </p:txBody>
              </p:sp>
            </mc:Choice>
            <mc:Fallback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7706" y="3633479"/>
                    <a:ext cx="12904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6887706" y="2775036"/>
                    <a:ext cx="1290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 defTabSz="1828800" latinLnBrk="1" hangingPunct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3600" b="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sz="3600" b="0" kern="1200" dirty="0">
                      <a:solidFill>
                        <a:prstClr val="black"/>
                      </a:solidFill>
                      <a:latin typeface="나눔스퀘어"/>
                      <a:ea typeface="나눔스퀘어"/>
                    </a:endParaRPr>
                  </a:p>
                </p:txBody>
              </p:sp>
            </mc:Choice>
            <mc:Fallback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7706" y="2775036"/>
                    <a:ext cx="129042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0" name="모서리가 둥근 직사각형 19"/>
          <p:cNvSpPr/>
          <p:nvPr/>
        </p:nvSpPr>
        <p:spPr>
          <a:xfrm>
            <a:off x="1975768" y="4286789"/>
            <a:ext cx="5085432" cy="1572146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850" y="11134078"/>
            <a:ext cx="6062884" cy="397524"/>
          </a:xfrm>
          <a:prstGeom prst="roundRect">
            <a:avLst/>
          </a:prstGeom>
          <a:solidFill>
            <a:schemeClr val="accent6">
              <a:lumMod val="75000"/>
              <a:alpha val="1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cxnSp>
        <p:nvCxnSpPr>
          <p:cNvPr id="22" name="직선 화살표 연결선 21"/>
          <p:cNvCxnSpPr>
            <a:stCxn id="20" idx="3"/>
            <a:endCxn id="16" idx="1"/>
          </p:cNvCxnSpPr>
          <p:nvPr/>
        </p:nvCxnSpPr>
        <p:spPr>
          <a:xfrm>
            <a:off x="7061201" y="5072863"/>
            <a:ext cx="3046378" cy="120354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9" idx="3"/>
            <a:endCxn id="21" idx="1"/>
          </p:cNvCxnSpPr>
          <p:nvPr/>
        </p:nvCxnSpPr>
        <p:spPr>
          <a:xfrm>
            <a:off x="8280401" y="6570488"/>
            <a:ext cx="1980450" cy="476235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14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400" b="1" dirty="0"/>
              <a:t>Intro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3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E467CC0-9D74-4AF4-8A8D-9DCC81584B17}"/>
              </a:ext>
            </a:extLst>
          </p:cNvPr>
          <p:cNvSpPr txBox="1">
            <a:spLocks/>
          </p:cNvSpPr>
          <p:nvPr/>
        </p:nvSpPr>
        <p:spPr>
          <a:xfrm>
            <a:off x="528212" y="1978758"/>
            <a:ext cx="17258400" cy="11674664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1828800">
              <a:spcBef>
                <a:spcPts val="2000"/>
              </a:spcBef>
              <a:buNone/>
            </a:pPr>
            <a:r>
              <a:rPr lang="en-US" altLang="ko-KR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NLP</a:t>
            </a:r>
            <a:r>
              <a:rPr lang="ko-KR" altLang="en-US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공부를 시작하면 바로 눈에 보이는 차이는 데이터</a:t>
            </a:r>
            <a:r>
              <a:rPr lang="en-US" altLang="ko-KR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! </a:t>
            </a:r>
            <a:r>
              <a:rPr lang="ko-KR" altLang="en-US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문자열 데이터를 수치로 바꾸는 적절한 전처리가 필요</a:t>
            </a:r>
            <a:endParaRPr lang="en-US" altLang="ko-KR" sz="4000" b="0" dirty="0">
              <a:solidFill>
                <a:srgbClr val="4472C4">
                  <a:lumMod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10" name="Google Shape;68;p15">
            <a:extLst>
              <a:ext uri="{FF2B5EF4-FFF2-40B4-BE49-F238E27FC236}">
                <a16:creationId xmlns:a16="http://schemas.microsoft.com/office/drawing/2014/main" id="{C55A8BCA-6A38-4CDC-A0B6-9B0D84BE86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292" y="4583958"/>
            <a:ext cx="5248800" cy="52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9;p15">
            <a:extLst>
              <a:ext uri="{FF2B5EF4-FFF2-40B4-BE49-F238E27FC236}">
                <a16:creationId xmlns:a16="http://schemas.microsoft.com/office/drawing/2014/main" id="{662C4FC6-7EA9-46F7-A883-C445B0425D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5344" y="4583958"/>
            <a:ext cx="7856800" cy="5391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295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23400" y="2161667"/>
            <a:ext cx="17041200" cy="1975865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spAutoFit/>
          </a:bodyPr>
          <a:lstStyle/>
          <a:p>
            <a:r>
              <a:rPr lang="en-US" altLang="ko" sz="6000" b="1" dirty="0">
                <a:solidFill>
                  <a:srgbClr val="088487"/>
                </a:solidFill>
                <a:cs typeface="Helvetica Neue"/>
                <a:sym typeface="Helvetica Neue"/>
              </a:rPr>
              <a:t>Project</a:t>
            </a:r>
            <a:r>
              <a:rPr lang="en-US" altLang="ko" sz="5600" b="1" dirty="0">
                <a:solidFill>
                  <a:srgbClr val="088487"/>
                </a:solidFill>
                <a:cs typeface="Helvetica Neue"/>
                <a:sym typeface="Helvetica Neue"/>
              </a:rPr>
              <a:t> structure – build_vocab.py, train.py,</a:t>
            </a:r>
            <a:br>
              <a:rPr lang="en-US" altLang="ko" sz="5600" b="1" dirty="0">
                <a:solidFill>
                  <a:srgbClr val="088487"/>
                </a:solidFill>
                <a:cs typeface="Helvetica Neue"/>
                <a:sym typeface="Helvetica Neue"/>
              </a:rPr>
            </a:br>
            <a:r>
              <a:rPr lang="en-US" altLang="ko" sz="5600" b="1" dirty="0">
                <a:solidFill>
                  <a:srgbClr val="088487"/>
                </a:solidFill>
                <a:cs typeface="Helvetica Neue"/>
                <a:sym typeface="Helvetica Neue"/>
              </a:rPr>
              <a:t>	   evaluate.py</a:t>
            </a:r>
            <a:endParaRPr sz="5600" dirty="0">
              <a:solidFill>
                <a:srgbClr val="088487"/>
              </a:solidFill>
              <a:cs typeface="Helvetica Neue"/>
              <a:sym typeface="Helvetica Neue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601" y="4132800"/>
            <a:ext cx="838093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62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212" y="1978758"/>
            <a:ext cx="17258400" cy="116746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model/utils.py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 정의한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Vocab class, Tokenizer class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활용하여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데이터에 맞는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Vocabulary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생성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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config.json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이에 맞게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update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90" y="242574"/>
            <a:ext cx="17838176" cy="1290136"/>
          </a:xfrm>
        </p:spPr>
        <p:txBody>
          <a:bodyPr>
            <a:normAutofit/>
          </a:bodyPr>
          <a:lstStyle/>
          <a:p>
            <a:r>
              <a:rPr lang="en-US" altLang="ko-KR" sz="6400" b="1" dirty="0"/>
              <a:t>Project structure – build_vocab.py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31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1" y="5899746"/>
            <a:ext cx="369397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br>
              <a:rPr lang="ko-KR" altLang="ko-KR" sz="3600" b="0" kern="1200">
                <a:solidFill>
                  <a:prstClr val="black"/>
                </a:solidFill>
                <a:latin typeface="Arial" panose="020B0604020202020204" pitchFamily="34" charset="0"/>
                <a:ea typeface="나눔스퀘어"/>
              </a:rPr>
            </a:b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356FB504-E1D4-467E-AA92-C868CC26E00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57300" y="3636000"/>
              <a:ext cx="15773400" cy="4094480"/>
            </p:xfrm>
            <a:graphic>
              <a:graphicData uri="http://schemas.openxmlformats.org/drawingml/2006/table">
                <a:tbl>
                  <a:tblPr/>
                  <a:tblGrid>
                    <a:gridCol w="15773400">
                      <a:extLst>
                        <a:ext uri="{9D8B030D-6E8A-4147-A177-3AD203B41FA5}">
                          <a16:colId xmlns:a16="http://schemas.microsoft.com/office/drawing/2014/main" val="3581813740"/>
                        </a:ext>
                      </a:extLst>
                    </a:gridCol>
                  </a:tblGrid>
                  <a:tr h="4094480">
                    <a:tc>
                      <a:txBody>
                        <a:bodyPr/>
                        <a:lstStyle/>
                        <a:p>
                          <a:pPr lvl="0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0" i="0" u="none" strike="noStrike" dirty="0">
                              <a:solidFill>
                                <a:srgbClr val="333333"/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data/</a:t>
                          </a:r>
                        </a:p>
                        <a:p>
                          <a:pPr lvl="0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0" i="0" u="none" strike="noStrike" dirty="0">
                              <a:solidFill>
                                <a:srgbClr val="333333"/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     </a:t>
                          </a:r>
                          <a:r>
                            <a:rPr lang="en-US" sz="3600" b="0" i="0" u="none" strike="noStrike" dirty="0" err="1">
                              <a:solidFill>
                                <a:schemeClr val="tx1"/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config.json</a:t>
                          </a:r>
                          <a:endParaRPr lang="en-US" sz="36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onsolas" panose="020B0609020204030204" pitchFamily="49" charset="0"/>
                          </a:endParaRPr>
                        </a:p>
                        <a:p>
                          <a:pPr lvl="0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0" i="0" u="none" strike="noStrike" dirty="0">
                              <a:solidFill>
                                <a:srgbClr val="333333"/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     train.txt</a:t>
                          </a:r>
                        </a:p>
                        <a:p>
                          <a:pPr lvl="0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0" i="0" u="none" strike="noStrike" dirty="0">
                              <a:solidFill>
                                <a:srgbClr val="333333"/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     val.txt</a:t>
                          </a:r>
                        </a:p>
                        <a:p>
                          <a:pPr lvl="0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0" i="0" u="none" strike="noStrike" dirty="0">
                              <a:solidFill>
                                <a:srgbClr val="333333"/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     </a:t>
                          </a:r>
                          <a:r>
                            <a:rPr lang="en-US" sz="3600" b="0" i="0" u="none" strike="noStrike" dirty="0" err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vocab.pkl</a:t>
                          </a:r>
                          <a:endParaRPr lang="en-US" sz="3600" b="0" i="0" u="none" strike="noStrike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latin typeface="Consolas" panose="020B0609020204030204" pitchFamily="49" charset="0"/>
                          </a:endParaRPr>
                        </a:p>
                        <a:p>
                          <a:pPr lvl="0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b="0" i="1" u="none" strike="noStrike" smtClean="0">
                                    <a:solidFill>
                                      <a:srgbClr val="333333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      ⋮</m:t>
                                </m:r>
                              </m:oMath>
                            </m:oMathPara>
                          </a14:m>
                          <a:endParaRPr lang="en-US" sz="3600" b="0" i="0" u="none" strike="noStrike" dirty="0">
                            <a:solidFill>
                              <a:srgbClr val="333333"/>
                            </a:solidFill>
                            <a:effectLst/>
                            <a:latin typeface="Consolas" panose="020B0609020204030204" pitchFamily="49" charset="0"/>
                          </a:endParaRPr>
                        </a:p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3600" b="0" i="0" u="none" strike="noStrike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build_vocab.py</a:t>
                          </a:r>
                        </a:p>
                      </a:txBody>
                      <a:tcPr marL="127000" marR="127000" marT="127000" marB="12700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1">
                            <a:lumMod val="20000"/>
                            <a:lumOff val="8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38297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356FB504-E1D4-467E-AA92-C868CC26E00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57300" y="3636000"/>
              <a:ext cx="15773400" cy="4094480"/>
            </p:xfrm>
            <a:graphic>
              <a:graphicData uri="http://schemas.openxmlformats.org/drawingml/2006/table">
                <a:tbl>
                  <a:tblPr/>
                  <a:tblGrid>
                    <a:gridCol w="15773400">
                      <a:extLst>
                        <a:ext uri="{9D8B030D-6E8A-4147-A177-3AD203B41FA5}">
                          <a16:colId xmlns:a16="http://schemas.microsoft.com/office/drawing/2014/main" val="3581813740"/>
                        </a:ext>
                      </a:extLst>
                    </a:gridCol>
                  </a:tblGrid>
                  <a:tr h="40944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27000" marR="127000" marT="127000" marB="12700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297" b="-35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38297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4A75B6-D263-44F2-9123-F254761DE1C3}"/>
              </a:ext>
            </a:extLst>
          </p:cNvPr>
          <p:cNvSpPr/>
          <p:nvPr/>
        </p:nvSpPr>
        <p:spPr>
          <a:xfrm>
            <a:off x="6657169" y="4790689"/>
            <a:ext cx="103735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fontAlgn="t" latinLnBrk="1" hangingPunct="1"/>
            <a:r>
              <a:rPr lang="en-US" altLang="ko-KR" b="0" kern="1200" dirty="0">
                <a:solidFill>
                  <a:srgbClr val="4472C4">
                    <a:lumMod val="75000"/>
                  </a:srgbClr>
                </a:solidFill>
                <a:latin typeface="Consolas" panose="020B0609020204030204" pitchFamily="49" charset="0"/>
                <a:ea typeface="나눔스퀘어"/>
              </a:rPr>
              <a:t>python build_vocab.py</a:t>
            </a:r>
          </a:p>
          <a:p>
            <a:pPr algn="l" defTabSz="1828800" fontAlgn="t" latinLnBrk="1" hangingPunct="1"/>
            <a:r>
              <a:rPr lang="en-US" altLang="ko-KR" b="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training dataset</a:t>
            </a:r>
            <a:r>
              <a:rPr lang="ko-KR" altLang="en-US" b="0" kern="12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을 토대로 </a:t>
            </a:r>
            <a:r>
              <a:rPr lang="en-US" altLang="ko-KR" b="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Vocabulary</a:t>
            </a:r>
            <a:r>
              <a:rPr lang="ko-KR" altLang="en-US" b="0" kern="12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를 생성</a:t>
            </a:r>
            <a:r>
              <a:rPr lang="en-US" altLang="ko-KR" b="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Vocabulary</a:t>
            </a:r>
            <a:r>
              <a:rPr lang="ko-KR" altLang="en-US" b="0" kern="12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는 </a:t>
            </a:r>
            <a:r>
              <a:rPr lang="en-US" altLang="ko-KR" b="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train.py, evaluate.py</a:t>
            </a:r>
            <a:r>
              <a:rPr lang="ko-KR" altLang="en-US" b="0" kern="12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에서 활용</a:t>
            </a:r>
            <a:r>
              <a:rPr lang="en-US" altLang="ko-KR" b="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</a:t>
            </a:r>
            <a:endParaRPr lang="ko-KR" altLang="en-US" b="0" kern="120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왼쪽으로 구부러진 화살표 12"/>
          <p:cNvSpPr/>
          <p:nvPr/>
        </p:nvSpPr>
        <p:spPr>
          <a:xfrm>
            <a:off x="5148654" y="5002858"/>
            <a:ext cx="1117600" cy="1482608"/>
          </a:xfrm>
          <a:prstGeom prst="curved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black"/>
              </a:solidFill>
              <a:latin typeface="나눔스퀘어"/>
              <a:ea typeface="나눔스퀘어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719671" y="8971688"/>
            <a:ext cx="12848662" cy="2247900"/>
            <a:chOff x="956232" y="4223376"/>
            <a:chExt cx="6424331" cy="112395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5963" y="4223376"/>
              <a:ext cx="2514600" cy="1123950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956232" y="4223376"/>
              <a:ext cx="2514600" cy="1123950"/>
              <a:chOff x="956232" y="4580529"/>
              <a:chExt cx="2514600" cy="1123950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6232" y="4580529"/>
                <a:ext cx="2514600" cy="1123950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1075267" y="5317067"/>
                <a:ext cx="1778460" cy="1728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latinLnBrk="1" hangingPunct="1"/>
                <a:endParaRPr lang="ko-KR" altLang="en-US" sz="3600" b="0" kern="1200">
                  <a:solidFill>
                    <a:prstClr val="white"/>
                  </a:solidFill>
                  <a:latin typeface="나눔스퀘어"/>
                  <a:ea typeface="나눔스퀘어"/>
                </a:endParaRPr>
              </a:p>
            </p:txBody>
          </p:sp>
        </p:grpSp>
        <p:sp>
          <p:nvSpPr>
            <p:cNvPr id="22" name="오른쪽 화살표 21"/>
            <p:cNvSpPr/>
            <p:nvPr/>
          </p:nvSpPr>
          <p:spPr>
            <a:xfrm>
              <a:off x="3715430" y="4687142"/>
              <a:ext cx="905934" cy="1964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latinLnBrk="1" hangingPunct="1"/>
              <a:endParaRPr lang="ko-KR" altLang="en-US" sz="3600" b="0" kern="1200">
                <a:solidFill>
                  <a:prstClr val="white"/>
                </a:solidFill>
                <a:latin typeface="나눔스퀘어"/>
                <a:ea typeface="나눔스퀘어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41193B-74B8-4631-AEC9-76107982469C}"/>
              </a:ext>
            </a:extLst>
          </p:cNvPr>
          <p:cNvSpPr txBox="1"/>
          <p:nvPr/>
        </p:nvSpPr>
        <p:spPr>
          <a:xfrm>
            <a:off x="6657169" y="8395500"/>
            <a:ext cx="4934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latinLnBrk="1" hangingPunct="1"/>
            <a:r>
              <a:rPr lang="en-US" altLang="ko-KR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Update data/</a:t>
            </a:r>
            <a:r>
              <a:rPr lang="en-US" altLang="ko-KR" kern="1200" dirty="0" err="1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config.json</a:t>
            </a:r>
            <a:endParaRPr lang="ko-KR" altLang="en-US" kern="1200" dirty="0">
              <a:solidFill>
                <a:srgbClr val="A5A5A5">
                  <a:lumMod val="75000"/>
                </a:srgbClr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3004899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212" y="1978758"/>
            <a:ext cx="17258400" cy="116746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train.py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는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 (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eg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. data, experiments /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base_model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)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의 경로를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input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으로 받도록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parser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작성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checkpoint </a:t>
            </a:r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저장과 모델성능을 기록하도록 구현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90" y="242574"/>
            <a:ext cx="17838176" cy="1290136"/>
          </a:xfrm>
        </p:spPr>
        <p:txBody>
          <a:bodyPr>
            <a:normAutofit/>
          </a:bodyPr>
          <a:lstStyle/>
          <a:p>
            <a:r>
              <a:rPr lang="en-US" altLang="ko-KR" sz="6400" b="1" dirty="0"/>
              <a:t>Project structure – train.py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32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040" y="3636000"/>
            <a:ext cx="15633920" cy="4464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791" y="8897392"/>
            <a:ext cx="8420730" cy="4464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8884310" y="8221696"/>
                <a:ext cx="25808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1828800" latin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600" b="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600" b="0" kern="1200" dirty="0">
                  <a:solidFill>
                    <a:prstClr val="black"/>
                  </a:solidFill>
                  <a:latin typeface="나눔스퀘어"/>
                  <a:ea typeface="나눔스퀘어"/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310" y="8221696"/>
                <a:ext cx="258084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모서리가 둥근 직사각형 25"/>
          <p:cNvSpPr/>
          <p:nvPr/>
        </p:nvSpPr>
        <p:spPr>
          <a:xfrm>
            <a:off x="1074515" y="3427377"/>
            <a:ext cx="15879282" cy="4612462"/>
          </a:xfrm>
          <a:prstGeom prst="roundRect">
            <a:avLst/>
          </a:prstGeom>
          <a:solidFill>
            <a:schemeClr val="accent5">
              <a:lumMod val="75000"/>
              <a:alpha val="1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576711" y="8897390"/>
            <a:ext cx="8874890" cy="4588532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571286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212" y="1978758"/>
            <a:ext cx="17258400" cy="116746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evaluate.py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는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경로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(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eg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. data, experiments/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base_model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)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input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으로 받도록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parser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작성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모델성능기록을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update</a:t>
            </a:r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하도록 구현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90" y="242574"/>
            <a:ext cx="17838176" cy="1290136"/>
          </a:xfrm>
        </p:spPr>
        <p:txBody>
          <a:bodyPr>
            <a:normAutofit/>
          </a:bodyPr>
          <a:lstStyle/>
          <a:p>
            <a:r>
              <a:rPr lang="en-US" altLang="ko-KR" sz="6400" b="1" dirty="0"/>
              <a:t>Project structure – evaluate.py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33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521535" y="3636001"/>
            <a:ext cx="13244934" cy="9768254"/>
            <a:chOff x="1046973" y="1818000"/>
            <a:chExt cx="6622467" cy="48841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973" y="1818000"/>
              <a:ext cx="6622467" cy="2376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2553" y="4542127"/>
              <a:ext cx="4251307" cy="2160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293284" y="4229564"/>
                  <a:ext cx="1290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 defTabSz="1828800" latin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3600" b="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sz="3600" b="0" kern="1200" dirty="0">
                    <a:solidFill>
                      <a:prstClr val="black"/>
                    </a:solidFill>
                    <a:latin typeface="나눔스퀘어"/>
                    <a:ea typeface="나눔스퀘어"/>
                  </a:endParaRPr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3284" y="4229564"/>
                  <a:ext cx="129042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모서리가 둥근 직사각형 11"/>
          <p:cNvSpPr/>
          <p:nvPr/>
        </p:nvSpPr>
        <p:spPr>
          <a:xfrm>
            <a:off x="2056650" y="3607691"/>
            <a:ext cx="13709820" cy="4780310"/>
          </a:xfrm>
          <a:prstGeom prst="roundRect">
            <a:avLst/>
          </a:prstGeom>
          <a:solidFill>
            <a:schemeClr val="accent5">
              <a:lumMod val="75000"/>
              <a:alpha val="1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576711" y="8897390"/>
            <a:ext cx="8874890" cy="4588532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3211159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23400" y="2549466"/>
            <a:ext cx="17041200" cy="1200268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spAutoFit/>
          </a:bodyPr>
          <a:lstStyle/>
          <a:p>
            <a:r>
              <a:rPr lang="en-US" altLang="ko" sz="6000" b="1" dirty="0">
                <a:solidFill>
                  <a:srgbClr val="088487"/>
                </a:solidFill>
                <a:cs typeface="Helvetica Neue"/>
                <a:sym typeface="Helvetica Neue"/>
              </a:rPr>
              <a:t>Project</a:t>
            </a:r>
            <a:r>
              <a:rPr lang="en-US" altLang="ko" sz="5600" b="1" dirty="0">
                <a:solidFill>
                  <a:srgbClr val="088487"/>
                </a:solidFill>
                <a:cs typeface="Helvetica Neue"/>
                <a:sym typeface="Helvetica Neue"/>
              </a:rPr>
              <a:t> structure – </a:t>
            </a:r>
            <a:r>
              <a:rPr lang="en-US" altLang="ko" sz="5600" b="1" dirty="0" err="1">
                <a:solidFill>
                  <a:srgbClr val="088487"/>
                </a:solidFill>
                <a:cs typeface="Helvetica Neue"/>
                <a:sym typeface="Helvetica Neue"/>
              </a:rPr>
              <a:t>etc</a:t>
            </a:r>
            <a:endParaRPr sz="5600" dirty="0">
              <a:solidFill>
                <a:srgbClr val="088487"/>
              </a:solidFill>
              <a:cs typeface="Helvetica Neue"/>
              <a:sym typeface="Helvetica Neue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601" y="4132800"/>
            <a:ext cx="838093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74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212" y="1978758"/>
            <a:ext cx="17258400" cy="116746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task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 따라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loss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와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metric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정의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예를 들어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classification task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경우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accuracy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함수를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metric.py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 정의하여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train.py, evaluate.py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에서 활용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90" y="242574"/>
            <a:ext cx="17838176" cy="1290136"/>
          </a:xfrm>
        </p:spPr>
        <p:txBody>
          <a:bodyPr>
            <a:normAutofit/>
          </a:bodyPr>
          <a:lstStyle/>
          <a:p>
            <a:r>
              <a:rPr lang="en-US" altLang="ko-KR" sz="6400" b="1" dirty="0"/>
              <a:t>Project structure – </a:t>
            </a:r>
            <a:r>
              <a:rPr lang="en-US" altLang="ko-KR" sz="6400" b="1" dirty="0" err="1"/>
              <a:t>etc</a:t>
            </a:r>
            <a:r>
              <a:rPr lang="en-US" altLang="ko-KR" sz="6400" b="1" dirty="0"/>
              <a:t> </a:t>
            </a:r>
            <a:r>
              <a:rPr lang="en-US" altLang="ko-KR" sz="4000" b="1" dirty="0"/>
              <a:t>(model/metric.py)</a:t>
            </a:r>
            <a:endParaRPr lang="ko-KR" altLang="en-US" sz="40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35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632441" y="3636000"/>
            <a:ext cx="17023122" cy="8796592"/>
            <a:chOff x="434400" y="1650396"/>
            <a:chExt cx="8511561" cy="4398296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/>
            <a:srcRect t="81048" r="53921"/>
            <a:stretch/>
          </p:blipFill>
          <p:spPr>
            <a:xfrm>
              <a:off x="5448888" y="2430726"/>
              <a:ext cx="3100082" cy="108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51378D-6BF3-4B94-8F5C-88B664A1EACF}"/>
                </a:ext>
              </a:extLst>
            </p:cNvPr>
            <p:cNvSpPr txBox="1"/>
            <p:nvPr/>
          </p:nvSpPr>
          <p:spPr>
            <a:xfrm>
              <a:off x="4955877" y="1650396"/>
              <a:ext cx="3990084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1828800" latinLnBrk="1" hangingPunct="1"/>
              <a:r>
                <a:rPr lang="en-US" altLang="ko-KR" kern="1200" dirty="0">
                  <a:solidFill>
                    <a:srgbClr val="4472C4">
                      <a:lumMod val="75000"/>
                    </a:srgbClr>
                  </a:solidFill>
                  <a:latin typeface="나눔스퀘어"/>
                  <a:ea typeface="나눔스퀘어"/>
                </a:rPr>
                <a:t>metric.py</a:t>
              </a:r>
            </a:p>
            <a:p>
              <a:pPr algn="just" defTabSz="1828800" latinLnBrk="1" hangingPunct="1"/>
              <a:r>
                <a:rPr lang="en-US" altLang="ko-KR" sz="2800" b="0" kern="1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task</a:t>
              </a:r>
              <a:r>
                <a:rPr lang="ko-KR" altLang="en-US" sz="2800" b="0" kern="120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에 맞게 </a:t>
              </a:r>
              <a:r>
                <a:rPr lang="en-US" altLang="ko-KR" sz="2800" b="0" kern="1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performance</a:t>
              </a:r>
              <a:r>
                <a:rPr lang="ko-KR" altLang="en-US" sz="2800" b="0" kern="120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를 측정할 수 있도록 함수를 정의</a:t>
              </a:r>
              <a:endParaRPr lang="ko-KR" altLang="en-US" sz="2800" b="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r="28565" b="77524"/>
            <a:stretch/>
          </p:blipFill>
          <p:spPr>
            <a:xfrm>
              <a:off x="434400" y="2674627"/>
              <a:ext cx="4529486" cy="154141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t="80381"/>
            <a:stretch/>
          </p:blipFill>
          <p:spPr>
            <a:xfrm>
              <a:off x="434400" y="4703218"/>
              <a:ext cx="6340752" cy="134547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299149" y="4321131"/>
                  <a:ext cx="1290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 defTabSz="1828800" latin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3600" b="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sz="3600" b="0" kern="1200" dirty="0">
                    <a:solidFill>
                      <a:prstClr val="black"/>
                    </a:solidFill>
                    <a:latin typeface="나눔스퀘어"/>
                    <a:ea typeface="나눔스퀘어"/>
                  </a:endParaRPr>
                </a:p>
              </p:txBody>
            </p:sp>
          </mc:Choice>
          <mc:Fallback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9149" y="4321131"/>
                  <a:ext cx="129042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4400" y="1996954"/>
              <a:ext cx="2505075" cy="1905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2299149" y="2292541"/>
                  <a:ext cx="1290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 defTabSz="1828800" latin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3600" b="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sz="3600" b="0" kern="1200" dirty="0">
                    <a:solidFill>
                      <a:prstClr val="black"/>
                    </a:solidFill>
                    <a:latin typeface="나눔스퀘어"/>
                    <a:ea typeface="나눔스퀘어"/>
                  </a:endParaRPr>
                </a:p>
              </p:txBody>
            </p:sp>
          </mc:Choice>
          <mc:Fallback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9149" y="2292541"/>
                  <a:ext cx="129042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모서리가 둥근 직사각형 29"/>
            <p:cNvSpPr/>
            <p:nvPr/>
          </p:nvSpPr>
          <p:spPr>
            <a:xfrm>
              <a:off x="434400" y="1978361"/>
              <a:ext cx="2505075" cy="209091"/>
            </a:xfrm>
            <a:prstGeom prst="roundRect">
              <a:avLst/>
            </a:prstGeom>
            <a:solidFill>
              <a:schemeClr val="accent5">
                <a:lumMod val="75000"/>
                <a:alpha val="10000"/>
              </a:schemeClr>
            </a:solidFill>
            <a:ln w="63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latinLnBrk="1" hangingPunct="1"/>
              <a:endParaRPr lang="ko-KR" altLang="en-US" sz="3600" b="0" kern="1200">
                <a:solidFill>
                  <a:prstClr val="white"/>
                </a:solidFill>
                <a:latin typeface="나눔스퀘어"/>
                <a:ea typeface="나눔스퀘어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D51378D-6BF3-4B94-8F5C-88B664A1EACF}"/>
              </a:ext>
            </a:extLst>
          </p:cNvPr>
          <p:cNvSpPr txBox="1"/>
          <p:nvPr/>
        </p:nvSpPr>
        <p:spPr>
          <a:xfrm>
            <a:off x="868800" y="3300793"/>
            <a:ext cx="7980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latinLnBrk="1" hangingPunct="1"/>
            <a:r>
              <a:rPr lang="en-US" altLang="ko-KR" kern="1200" dirty="0">
                <a:solidFill>
                  <a:srgbClr val="4472C4">
                    <a:lumMod val="75000"/>
                  </a:srgbClr>
                </a:solidFill>
                <a:latin typeface="나눔스퀘어"/>
                <a:ea typeface="나눔스퀘어"/>
              </a:rPr>
              <a:t>train.py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643772" y="10427474"/>
            <a:ext cx="9346668" cy="400076"/>
          </a:xfrm>
          <a:prstGeom prst="roundRect">
            <a:avLst/>
          </a:prstGeom>
          <a:solidFill>
            <a:schemeClr val="accent5">
              <a:lumMod val="75000"/>
              <a:alpha val="1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cxnSp>
        <p:nvCxnSpPr>
          <p:cNvPr id="34" name="직선 화살표 연결선 33"/>
          <p:cNvCxnSpPr>
            <a:stCxn id="25" idx="1"/>
            <a:endCxn id="30" idx="3"/>
          </p:cNvCxnSpPr>
          <p:nvPr/>
        </p:nvCxnSpPr>
        <p:spPr>
          <a:xfrm flipH="1" flipV="1">
            <a:off x="5642591" y="4501023"/>
            <a:ext cx="5018826" cy="177563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5" idx="1"/>
            <a:endCxn id="33" idx="0"/>
          </p:cNvCxnSpPr>
          <p:nvPr/>
        </p:nvCxnSpPr>
        <p:spPr>
          <a:xfrm flipH="1">
            <a:off x="6317107" y="6276661"/>
            <a:ext cx="4344310" cy="415081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016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212" y="1978758"/>
            <a:ext cx="17258400" cy="116746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필요에 따라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experiments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 있는 각각의 실험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의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summary.json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parsing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하는 코드를 작성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사람이 보기 쉽게 정리하는 용도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90" y="242574"/>
            <a:ext cx="17838176" cy="1290136"/>
          </a:xfrm>
        </p:spPr>
        <p:txBody>
          <a:bodyPr>
            <a:normAutofit/>
          </a:bodyPr>
          <a:lstStyle/>
          <a:p>
            <a:r>
              <a:rPr lang="en-US" altLang="ko-KR" sz="6400" b="1" dirty="0"/>
              <a:t>Project structure – </a:t>
            </a:r>
            <a:r>
              <a:rPr lang="en-US" altLang="ko-KR" sz="6400" b="1" dirty="0" err="1"/>
              <a:t>etc</a:t>
            </a:r>
            <a:r>
              <a:rPr lang="en-US" altLang="ko-KR" sz="6400" b="1" dirty="0"/>
              <a:t> </a:t>
            </a:r>
            <a:r>
              <a:rPr lang="en-US" altLang="ko-KR" sz="4000" b="1" dirty="0"/>
              <a:t>(synthesize_results.py)</a:t>
            </a:r>
            <a:endParaRPr lang="ko-KR" altLang="en-US" sz="40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36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1" y="5899746"/>
            <a:ext cx="369397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br>
              <a:rPr lang="ko-KR" altLang="ko-KR" sz="3600" b="0" kern="1200">
                <a:solidFill>
                  <a:prstClr val="black"/>
                </a:solidFill>
                <a:latin typeface="Arial" panose="020B0604020202020204" pitchFamily="34" charset="0"/>
                <a:ea typeface="나눔스퀘어"/>
              </a:rPr>
            </a:b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56FB504-E1D4-467E-AA92-C868CC26E008}"/>
              </a:ext>
            </a:extLst>
          </p:cNvPr>
          <p:cNvGraphicFramePr>
            <a:graphicFrameLocks noGrp="1"/>
          </p:cNvGraphicFramePr>
          <p:nvPr/>
        </p:nvGraphicFramePr>
        <p:xfrm>
          <a:off x="1257300" y="3636000"/>
          <a:ext cx="15773400" cy="5191760"/>
        </p:xfrm>
        <a:graphic>
          <a:graphicData uri="http://schemas.openxmlformats.org/drawingml/2006/table">
            <a:tbl>
              <a:tblPr/>
              <a:tblGrid>
                <a:gridCol w="15773400">
                  <a:extLst>
                    <a:ext uri="{9D8B030D-6E8A-4147-A177-3AD203B41FA5}">
                      <a16:colId xmlns:a16="http://schemas.microsoft.com/office/drawing/2014/main" val="3581813740"/>
                    </a:ext>
                  </a:extLst>
                </a:gridCol>
              </a:tblGrid>
              <a:tr h="5191760">
                <a:tc>
                  <a:txBody>
                    <a:bodyPr/>
                    <a:lstStyle/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36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config.json</a:t>
                      </a:r>
                      <a:endParaRPr lang="en-US" sz="36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train.txt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val.txt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experiments/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36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base_model</a:t>
                      </a: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     </a:t>
                      </a:r>
                      <a:r>
                        <a:rPr lang="en-US" sz="36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config.json</a:t>
                      </a:r>
                      <a:endParaRPr lang="en-US" sz="36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     </a:t>
                      </a:r>
                      <a:r>
                        <a:rPr lang="en-US" sz="3600" b="0" i="0" u="none" strike="noStrike" baseline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summary.json</a:t>
                      </a:r>
                      <a:endParaRPr lang="en-US" sz="3600" b="0" i="0" u="none" strike="noStrike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lvl="0" algn="l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      </a:t>
                      </a:r>
                      <a:r>
                        <a:rPr lang="en-US" sz="3600" b="0" i="0" u="none" strike="noStrike" kern="120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best.tar</a:t>
                      </a:r>
                    </a:p>
                  </a:txBody>
                  <a:tcPr marL="127000" marR="127000" marT="127000" marB="1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829791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4A75B6-D263-44F2-9123-F254761DE1C3}"/>
              </a:ext>
            </a:extLst>
          </p:cNvPr>
          <p:cNvSpPr/>
          <p:nvPr/>
        </p:nvSpPr>
        <p:spPr>
          <a:xfrm>
            <a:off x="7320623" y="5864504"/>
            <a:ext cx="107472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fontAlgn="t" latinLnBrk="1" hangingPunct="1"/>
            <a:r>
              <a:rPr lang="en-US" altLang="ko-KR" b="0" kern="1200" dirty="0">
                <a:solidFill>
                  <a:srgbClr val="4472C4">
                    <a:lumMod val="75000"/>
                  </a:srgbClr>
                </a:solidFill>
                <a:latin typeface="Consolas" panose="020B0609020204030204" pitchFamily="49" charset="0"/>
                <a:ea typeface="나눔스퀘어"/>
              </a:rPr>
              <a:t>python synthesize_results.py -–</a:t>
            </a:r>
            <a:r>
              <a:rPr lang="en-US" altLang="ko-KR" b="0" kern="1200" dirty="0" err="1">
                <a:solidFill>
                  <a:srgbClr val="4472C4">
                    <a:lumMod val="75000"/>
                  </a:srgbClr>
                </a:solidFill>
                <a:latin typeface="Consolas" panose="020B0609020204030204" pitchFamily="49" charset="0"/>
                <a:ea typeface="나눔스퀘어"/>
              </a:rPr>
              <a:t>model_dir</a:t>
            </a:r>
            <a:r>
              <a:rPr lang="en-US" altLang="ko-KR" b="0" kern="1200" dirty="0">
                <a:solidFill>
                  <a:srgbClr val="4472C4">
                    <a:lumMod val="75000"/>
                  </a:srgbClr>
                </a:solidFill>
                <a:latin typeface="Consolas" panose="020B0609020204030204" pitchFamily="49" charset="0"/>
                <a:ea typeface="나눔스퀘어"/>
              </a:rPr>
              <a:t> experiments/</a:t>
            </a:r>
            <a:r>
              <a:rPr lang="en-US" altLang="ko-KR" b="0" kern="1200" dirty="0" err="1">
                <a:solidFill>
                  <a:srgbClr val="4472C4">
                    <a:lumMod val="75000"/>
                  </a:srgbClr>
                </a:solidFill>
                <a:latin typeface="Consolas" panose="020B0609020204030204" pitchFamily="49" charset="0"/>
                <a:ea typeface="나눔스퀘어"/>
              </a:rPr>
              <a:t>base_model</a:t>
            </a:r>
            <a:endParaRPr lang="en-US" altLang="ko-KR" b="0" kern="1200" dirty="0">
              <a:solidFill>
                <a:srgbClr val="4472C4">
                  <a:lumMod val="75000"/>
                </a:srgbClr>
              </a:solidFill>
              <a:latin typeface="Consolas" panose="020B0609020204030204" pitchFamily="49" charset="0"/>
              <a:ea typeface="나눔스퀘어"/>
            </a:endParaRPr>
          </a:p>
          <a:p>
            <a:pPr algn="l" defTabSz="1828800" fontAlgn="t" latinLnBrk="1" hangingPunct="1"/>
            <a:r>
              <a:rPr lang="ko-KR" altLang="en-US" b="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실험 경로를 </a:t>
            </a:r>
            <a:r>
              <a:rPr lang="en-US" altLang="ko-KR" b="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input</a:t>
            </a:r>
            <a:r>
              <a:rPr lang="ko-KR" altLang="en-US" b="0" kern="12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으로 받도록 </a:t>
            </a:r>
            <a:r>
              <a:rPr lang="en-US" altLang="ko-KR" b="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parser</a:t>
            </a:r>
            <a:r>
              <a:rPr lang="ko-KR" altLang="en-US" b="0" kern="12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코드를 포함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4A75B6-D263-44F2-9123-F254761DE1C3}"/>
              </a:ext>
            </a:extLst>
          </p:cNvPr>
          <p:cNvSpPr/>
          <p:nvPr/>
        </p:nvSpPr>
        <p:spPr>
          <a:xfrm>
            <a:off x="8129190" y="10405402"/>
            <a:ext cx="70008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latinLnBrk="1" hangingPunct="1"/>
            <a:r>
              <a:rPr lang="ko-KR" altLang="en-US" kern="1200" dirty="0">
                <a:solidFill>
                  <a:srgbClr val="24292E"/>
                </a:solidFill>
                <a:latin typeface="Consolas" panose="020B0609020204030204" pitchFamily="49" charset="0"/>
                <a:ea typeface="나눔스퀘어"/>
              </a:rPr>
              <a:t>원하는 형태로 정리 </a:t>
            </a:r>
            <a:r>
              <a:rPr lang="en-US" altLang="ko-KR" kern="1200" dirty="0">
                <a:solidFill>
                  <a:srgbClr val="24292E"/>
                </a:solidFill>
                <a:latin typeface="Consolas" panose="020B0609020204030204" pitchFamily="49" charset="0"/>
                <a:ea typeface="나눔스퀘어"/>
              </a:rPr>
              <a:t>(</a:t>
            </a:r>
            <a:r>
              <a:rPr lang="en-US" altLang="ko-KR" kern="1200" dirty="0" err="1">
                <a:solidFill>
                  <a:srgbClr val="24292E"/>
                </a:solidFill>
                <a:latin typeface="Consolas" panose="020B0609020204030204" pitchFamily="49" charset="0"/>
                <a:ea typeface="나눔스퀘어"/>
              </a:rPr>
              <a:t>eg</a:t>
            </a:r>
            <a:r>
              <a:rPr lang="en-US" altLang="ko-KR" kern="1200" dirty="0">
                <a:solidFill>
                  <a:srgbClr val="24292E"/>
                </a:solidFill>
                <a:latin typeface="Consolas" panose="020B0609020204030204" pitchFamily="49" charset="0"/>
                <a:ea typeface="나눔스퀘어"/>
              </a:rPr>
              <a:t>. Table)</a:t>
            </a:r>
            <a:endParaRPr lang="ko-KR" altLang="en-US" kern="1200" dirty="0">
              <a:solidFill>
                <a:prstClr val="black"/>
              </a:solidFill>
              <a:latin typeface="나눔스퀘어"/>
              <a:ea typeface="나눔스퀘어"/>
            </a:endParaRPr>
          </a:p>
        </p:txBody>
      </p:sp>
      <p:cxnSp>
        <p:nvCxnSpPr>
          <p:cNvPr id="7" name="직선 화살표 연결선 6"/>
          <p:cNvCxnSpPr>
            <a:endCxn id="27" idx="1"/>
          </p:cNvCxnSpPr>
          <p:nvPr/>
        </p:nvCxnSpPr>
        <p:spPr>
          <a:xfrm flipV="1">
            <a:off x="6874934" y="6649334"/>
            <a:ext cx="445689" cy="1166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7" idx="2"/>
            <a:endCxn id="28" idx="0"/>
          </p:cNvCxnSpPr>
          <p:nvPr/>
        </p:nvCxnSpPr>
        <p:spPr>
          <a:xfrm flipH="1">
            <a:off x="11629628" y="7434164"/>
            <a:ext cx="1064616" cy="2971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868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212" y="1978758"/>
            <a:ext cx="17258400" cy="116746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각각의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hyper parameter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설정에 따라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Config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instance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의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attribute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update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하고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experiments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 실험 디렉토리를 생성하고 학습의 결과를 저장하도록 작성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90" y="242574"/>
            <a:ext cx="17838176" cy="1290136"/>
          </a:xfrm>
        </p:spPr>
        <p:txBody>
          <a:bodyPr>
            <a:normAutofit/>
          </a:bodyPr>
          <a:lstStyle/>
          <a:p>
            <a:r>
              <a:rPr lang="en-US" altLang="ko-KR" sz="6400" b="1" dirty="0"/>
              <a:t>Project structure – </a:t>
            </a:r>
            <a:r>
              <a:rPr lang="en-US" altLang="ko-KR" sz="6400" b="1" dirty="0" err="1"/>
              <a:t>etc</a:t>
            </a:r>
            <a:r>
              <a:rPr lang="en-US" altLang="ko-KR" sz="6400" b="1" dirty="0"/>
              <a:t> </a:t>
            </a:r>
            <a:r>
              <a:rPr lang="en-US" altLang="ko-KR" sz="4400" b="1" dirty="0"/>
              <a:t>(search_hyperparams.py)</a:t>
            </a:r>
            <a:endParaRPr lang="ko-KR" altLang="en-US" sz="44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37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1" y="5899746"/>
            <a:ext cx="369397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br>
              <a:rPr lang="ko-KR" altLang="ko-KR" sz="3600" b="0" kern="1200">
                <a:solidFill>
                  <a:prstClr val="black"/>
                </a:solidFill>
                <a:latin typeface="Arial" panose="020B0604020202020204" pitchFamily="34" charset="0"/>
                <a:ea typeface="나눔스퀘어"/>
              </a:rPr>
            </a:b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148DFB-C06F-4C72-ABE7-87A90488E5FD}"/>
              </a:ext>
            </a:extLst>
          </p:cNvPr>
          <p:cNvSpPr txBox="1"/>
          <p:nvPr/>
        </p:nvSpPr>
        <p:spPr>
          <a:xfrm>
            <a:off x="8388" y="13220994"/>
            <a:ext cx="16341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latinLnBrk="1" hangingPunct="1"/>
            <a:r>
              <a:rPr lang="en-US" altLang="ko-KR" sz="2000" b="0" kern="1200" dirty="0">
                <a:solidFill>
                  <a:srgbClr val="A5A5A5">
                    <a:lumMod val="60000"/>
                    <a:lumOff val="40000"/>
                  </a:srgbClr>
                </a:solidFill>
                <a:latin typeface="나눔스퀘어"/>
                <a:ea typeface="나눔스퀘어"/>
              </a:rPr>
              <a:t>https://github.com/cs230-stanford/cs230-code-examples/blob/master/pytorch/nlp/search_hyperparams.py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024000" y="3415858"/>
            <a:ext cx="12240000" cy="9538968"/>
            <a:chOff x="472880" y="1707929"/>
            <a:chExt cx="6120000" cy="47694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3655" b="73086"/>
            <a:stretch/>
          </p:blipFill>
          <p:spPr>
            <a:xfrm>
              <a:off x="472880" y="1707929"/>
              <a:ext cx="6120000" cy="209540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t="70131"/>
            <a:stretch/>
          </p:blipFill>
          <p:spPr>
            <a:xfrm>
              <a:off x="472880" y="3944778"/>
              <a:ext cx="5760000" cy="253263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708286" y="3735556"/>
                  <a:ext cx="1290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 defTabSz="1828800" latin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3600" b="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sz="3600" b="0" kern="1200" dirty="0">
                    <a:solidFill>
                      <a:prstClr val="black"/>
                    </a:solidFill>
                    <a:latin typeface="나눔스퀘어"/>
                    <a:ea typeface="나눔스퀘어"/>
                  </a:endParaRPr>
                </a:p>
              </p:txBody>
            </p:sp>
          </mc:Choice>
          <mc:Fallback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8286" y="3735556"/>
                  <a:ext cx="129042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모서리가 둥근 직사각형 27"/>
          <p:cNvSpPr/>
          <p:nvPr/>
        </p:nvSpPr>
        <p:spPr>
          <a:xfrm>
            <a:off x="3296107" y="9397997"/>
            <a:ext cx="7575098" cy="3746050"/>
          </a:xfrm>
          <a:prstGeom prst="roundRect">
            <a:avLst/>
          </a:prstGeom>
          <a:solidFill>
            <a:schemeClr val="accent5">
              <a:lumMod val="75000"/>
              <a:alpha val="1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latinLnBrk="1" hangingPunct="1"/>
            <a:endParaRPr lang="ko-KR" altLang="en-US" sz="3600" b="0" kern="120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371666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23400" y="4153500"/>
            <a:ext cx="17041200" cy="54090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r>
              <a:rPr lang="en-US" altLang="ko" sz="6000" b="1" dirty="0">
                <a:solidFill>
                  <a:srgbClr val="088487"/>
                </a:solidFill>
                <a:cs typeface="Helvetica Neue"/>
                <a:sym typeface="Helvetica Neue"/>
              </a:rPr>
              <a:t>Summary</a:t>
            </a:r>
            <a:endParaRPr sz="6000" dirty="0">
              <a:solidFill>
                <a:srgbClr val="088487"/>
              </a:solidFill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82761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90" y="242574"/>
            <a:ext cx="17838176" cy="1290136"/>
          </a:xfrm>
        </p:spPr>
        <p:txBody>
          <a:bodyPr>
            <a:normAutofit/>
          </a:bodyPr>
          <a:lstStyle/>
          <a:p>
            <a:r>
              <a:rPr lang="en-US" altLang="ko-KR" sz="6400" b="1" dirty="0"/>
              <a:t>Summary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39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56FB504-E1D4-467E-AA92-C868CC26E008}"/>
              </a:ext>
            </a:extLst>
          </p:cNvPr>
          <p:cNvGraphicFramePr>
            <a:graphicFrameLocks noGrp="1"/>
          </p:cNvGraphicFramePr>
          <p:nvPr/>
        </p:nvGraphicFramePr>
        <p:xfrm>
          <a:off x="1257300" y="3299970"/>
          <a:ext cx="15773400" cy="9032240"/>
        </p:xfrm>
        <a:graphic>
          <a:graphicData uri="http://schemas.openxmlformats.org/drawingml/2006/table">
            <a:tbl>
              <a:tblPr/>
              <a:tblGrid>
                <a:gridCol w="15773400">
                  <a:extLst>
                    <a:ext uri="{9D8B030D-6E8A-4147-A177-3AD203B41FA5}">
                      <a16:colId xmlns:a16="http://schemas.microsoft.com/office/drawing/2014/main" val="3581813740"/>
                    </a:ext>
                  </a:extLst>
                </a:gridCol>
              </a:tblGrid>
              <a:tr h="9032240">
                <a:tc>
                  <a:txBody>
                    <a:bodyPr/>
                    <a:lstStyle/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data/ </a:t>
                      </a:r>
                      <a:r>
                        <a:rPr lang="en-US" sz="3600" b="0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#</a:t>
                      </a:r>
                      <a:r>
                        <a:rPr lang="en-US" sz="3600" b="0" i="0" u="none" strike="noStrik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dataset</a:t>
                      </a:r>
                      <a:r>
                        <a:rPr lang="ko-KR" altLang="en-US" sz="3600" b="0" i="0" u="none" strike="noStrike" baseline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과 각 </a:t>
                      </a:r>
                      <a:r>
                        <a:rPr lang="en-US" altLang="ko-KR" sz="3600" b="0" i="0" u="none" strike="noStrik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dataset</a:t>
                      </a:r>
                      <a:r>
                        <a:rPr lang="ko-KR" altLang="en-US" sz="3600" b="0" i="0" u="none" strike="noStrike" baseline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의 경로를 기록한 </a:t>
                      </a:r>
                      <a:r>
                        <a:rPr lang="en-US" altLang="ko-KR" sz="3600" b="0" i="0" u="none" strike="noStrike" baseline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config.json</a:t>
                      </a:r>
                      <a:r>
                        <a:rPr lang="ko-KR" altLang="en-US" sz="3600" b="0" i="0" u="none" strike="noStrike" baseline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b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experiments/ </a:t>
                      </a:r>
                      <a:r>
                        <a:rPr lang="en-US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36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실험 별 </a:t>
                      </a:r>
                      <a:r>
                        <a:rPr lang="en-US" altLang="ko-KR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director</a:t>
                      </a:r>
                      <a:r>
                        <a:rPr lang="ko-KR" altLang="en-US" sz="36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3600" b="0" i="0" u="none" strike="noStrike" kern="12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config.json</a:t>
                      </a:r>
                      <a:r>
                        <a:rPr lang="en-US" altLang="ko-KR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3600" b="0" i="0" u="none" strike="noStrike" kern="12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summary.json</a:t>
                      </a:r>
                      <a:r>
                        <a:rPr lang="en-US" altLang="ko-KR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checkpoint </a:t>
                      </a:r>
                      <a:r>
                        <a:rPr lang="ko-KR" altLang="en-US" sz="36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파일</a:t>
                      </a:r>
                      <a:r>
                        <a:rPr lang="en-US" altLang="ko-KR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b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model/ </a:t>
                      </a:r>
                      <a:r>
                        <a:rPr lang="en-US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model </a:t>
                      </a:r>
                      <a:r>
                        <a:rPr lang="ko-KR" altLang="en-US" sz="36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구현에 필요한 것들 정리</a:t>
                      </a:r>
                      <a:endParaRPr lang="en-US" sz="3600" b="0" i="0" u="none" strike="noStrike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altLang="ko-KR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data.py </a:t>
                      </a:r>
                      <a:r>
                        <a:rPr lang="en-US" altLang="ko-KR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data loader (data pipeline) </a:t>
                      </a:r>
                      <a:r>
                        <a:rPr lang="ko-KR" altLang="en-US" sz="36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관련 코드</a:t>
                      </a:r>
                      <a:b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net.py </a:t>
                      </a:r>
                      <a:r>
                        <a:rPr lang="en-US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architecture</a:t>
                      </a:r>
                      <a:r>
                        <a:rPr lang="ko-KR" altLang="en-US" sz="36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를 정의</a:t>
                      </a:r>
                      <a:b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ops.py </a:t>
                      </a:r>
                      <a:r>
                        <a:rPr lang="en-US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architecture </a:t>
                      </a:r>
                      <a:r>
                        <a:rPr lang="ko-KR" altLang="en-US" sz="36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구현에 필요한 </a:t>
                      </a:r>
                      <a:r>
                        <a:rPr lang="en-US" altLang="ko-KR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operation </a:t>
                      </a:r>
                      <a:r>
                        <a:rPr lang="ko-KR" altLang="en-US" sz="36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정의</a:t>
                      </a:r>
                      <a:endParaRPr lang="en-US" sz="3600" b="0" i="0" u="none" strike="noStrike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(metric.py) </a:t>
                      </a:r>
                      <a:r>
                        <a:rPr lang="en-US" altLang="ko-KR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task</a:t>
                      </a:r>
                      <a:r>
                        <a:rPr lang="ko-KR" altLang="en-US" sz="36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에 맞는 </a:t>
                      </a:r>
                      <a:r>
                        <a:rPr lang="en-US" altLang="ko-KR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loss, metric </a:t>
                      </a:r>
                      <a:r>
                        <a:rPr lang="ko-KR" altLang="en-US" sz="36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정의</a:t>
                      </a:r>
                      <a:endParaRPr lang="en-US" sz="3600" b="0" i="0" u="none" strike="noStrike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utils.py </a:t>
                      </a:r>
                      <a:r>
                        <a:rPr lang="en-US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data loader</a:t>
                      </a:r>
                      <a:r>
                        <a:rPr lang="ko-KR" altLang="en-US" sz="36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와 관련된 </a:t>
                      </a:r>
                      <a:r>
                        <a:rPr lang="en-US" altLang="ko-KR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utility </a:t>
                      </a:r>
                      <a:r>
                        <a:rPr lang="ko-KR" altLang="en-US" sz="36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코드</a:t>
                      </a:r>
                      <a:b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train.py </a:t>
                      </a:r>
                      <a:r>
                        <a:rPr lang="en-US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model </a:t>
                      </a:r>
                      <a:r>
                        <a:rPr lang="ko-KR" altLang="en-US" sz="36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학습</a:t>
                      </a:r>
                      <a:b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evaluate.py </a:t>
                      </a:r>
                      <a:r>
                        <a:rPr lang="en-US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model </a:t>
                      </a:r>
                      <a:r>
                        <a:rPr lang="ko-KR" altLang="en-US" sz="36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평가</a:t>
                      </a:r>
                      <a:b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utils.py </a:t>
                      </a:r>
                      <a:r>
                        <a:rPr lang="en-US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model</a:t>
                      </a:r>
                      <a:r>
                        <a:rPr lang="ko-KR" altLang="en-US" sz="36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configuration, performance, checkpoint 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ko-KR" altLang="en-US" sz="36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관련 코드</a:t>
                      </a:r>
                      <a:r>
                        <a:rPr lang="ko-KR" altLang="en-US" sz="3600" b="0" i="0" u="none" strike="noStrike" baseline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n-US" sz="36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build_vocab.py </a:t>
                      </a:r>
                      <a:r>
                        <a:rPr lang="en-US" altLang="ko-KR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NLP</a:t>
                      </a:r>
                      <a:r>
                        <a:rPr lang="ko-KR" altLang="en-US" sz="36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에서 필요한 </a:t>
                      </a:r>
                      <a:r>
                        <a:rPr lang="en-US" altLang="ko-KR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Vocabulary </a:t>
                      </a:r>
                      <a:r>
                        <a:rPr lang="ko-KR" altLang="en-US" sz="36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생성코드</a:t>
                      </a:r>
                      <a:endParaRPr lang="en-US" sz="3600" b="0" i="0" u="none" strike="noStrike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(search_hyperparams.py) </a:t>
                      </a:r>
                      <a:r>
                        <a:rPr lang="en-US" altLang="ko-KR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hyper parameter search</a:t>
                      </a:r>
                      <a:endParaRPr lang="en-US" sz="3600" b="0" i="0" u="none" strike="noStrike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(synthesize_results.py) </a:t>
                      </a:r>
                      <a:r>
                        <a:rPr lang="en-US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3600" b="0" i="0" u="none" strike="noStrike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실험결과를 사람이 보기 좋게 </a:t>
                      </a:r>
                      <a:r>
                        <a:rPr lang="en-US" altLang="ko-KR" sz="36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parsing</a:t>
                      </a:r>
                      <a:endParaRPr lang="en-US" sz="3600" b="0" i="0" u="none" strike="noStrike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27000" marR="127000" marT="127000" marB="1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829791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1" y="5899746"/>
            <a:ext cx="369397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br>
              <a:rPr lang="ko-KR" altLang="ko-KR" sz="3600" b="0" kern="1200">
                <a:solidFill>
                  <a:prstClr val="black"/>
                </a:solidFill>
                <a:latin typeface="Arial" panose="020B0604020202020204" pitchFamily="34" charset="0"/>
                <a:ea typeface="나눔스퀘어"/>
              </a:rPr>
            </a:b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1775219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400" b="1" dirty="0"/>
              <a:t>Intro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4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E467CC0-9D74-4AF4-8A8D-9DCC81584B17}"/>
              </a:ext>
            </a:extLst>
          </p:cNvPr>
          <p:cNvSpPr txBox="1">
            <a:spLocks/>
          </p:cNvSpPr>
          <p:nvPr/>
        </p:nvSpPr>
        <p:spPr>
          <a:xfrm>
            <a:off x="528212" y="1978758"/>
            <a:ext cx="17258400" cy="11674664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1828800">
              <a:spcBef>
                <a:spcPts val="2000"/>
              </a:spcBef>
              <a:buNone/>
            </a:pPr>
            <a:r>
              <a:rPr lang="ko-KR" altLang="en-US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전처리를 쉽게 하기위해</a:t>
            </a:r>
            <a:r>
              <a:rPr lang="en-US" altLang="ko-KR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NLP </a:t>
            </a:r>
            <a:r>
              <a:rPr lang="ko-KR" altLang="en-US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관련 </a:t>
            </a:r>
            <a:r>
              <a:rPr lang="en-US" altLang="ko-KR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package</a:t>
            </a:r>
            <a:r>
              <a:rPr lang="ko-KR" altLang="en-US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를 찾아보면</a:t>
            </a:r>
            <a:r>
              <a:rPr lang="en-US" altLang="ko-KR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…,</a:t>
            </a:r>
          </a:p>
        </p:txBody>
      </p:sp>
      <p:pic>
        <p:nvPicPr>
          <p:cNvPr id="7" name="Google Shape;76;p16">
            <a:extLst>
              <a:ext uri="{FF2B5EF4-FFF2-40B4-BE49-F238E27FC236}">
                <a16:creationId xmlns:a16="http://schemas.microsoft.com/office/drawing/2014/main" id="{D88BA987-DCB3-43A2-943E-586A89CB21B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400" y="7763408"/>
            <a:ext cx="3268980" cy="171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7;p16">
            <a:extLst>
              <a:ext uri="{FF2B5EF4-FFF2-40B4-BE49-F238E27FC236}">
                <a16:creationId xmlns:a16="http://schemas.microsoft.com/office/drawing/2014/main" id="{279A163E-8C22-407D-8A2D-57BBD711403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3350" y="10437058"/>
            <a:ext cx="438912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8;p16">
            <a:extLst>
              <a:ext uri="{FF2B5EF4-FFF2-40B4-BE49-F238E27FC236}">
                <a16:creationId xmlns:a16="http://schemas.microsoft.com/office/drawing/2014/main" id="{F4180A5F-70D3-4A98-96AA-91CD54CF24B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83350" y="6878293"/>
            <a:ext cx="3840480" cy="16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79;p16">
            <a:extLst>
              <a:ext uri="{FF2B5EF4-FFF2-40B4-BE49-F238E27FC236}">
                <a16:creationId xmlns:a16="http://schemas.microsoft.com/office/drawing/2014/main" id="{972E8A3D-88EF-48CC-926D-189496E034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1270" y="10806206"/>
            <a:ext cx="4389120" cy="116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80;p16">
            <a:extLst>
              <a:ext uri="{FF2B5EF4-FFF2-40B4-BE49-F238E27FC236}">
                <a16:creationId xmlns:a16="http://schemas.microsoft.com/office/drawing/2014/main" id="{0F1E23B9-8954-41B8-92C2-CD4C77ABE04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9330" y="7958058"/>
            <a:ext cx="5193132" cy="29247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4D689A-9F93-4162-98F7-64AD80036AD0}"/>
              </a:ext>
            </a:extLst>
          </p:cNvPr>
          <p:cNvSpPr txBox="1"/>
          <p:nvPr/>
        </p:nvSpPr>
        <p:spPr>
          <a:xfrm>
            <a:off x="2460073" y="3588227"/>
            <a:ext cx="13367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 defTabSz="1828800" latinLnBrk="1" hangingPunct="1">
              <a:buFont typeface="+mj-lt"/>
              <a:buAutoNum type="arabicPeriod"/>
            </a:pPr>
            <a:r>
              <a:rPr lang="ko-KR" altLang="en-US" b="0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선택지가 너무 많아</a:t>
            </a:r>
            <a:r>
              <a:rPr lang="en-US" altLang="ko-KR" b="0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, </a:t>
            </a:r>
            <a:r>
              <a:rPr lang="ko-KR" altLang="en-US" b="0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뭘 써야할 지 모르겠음 </a:t>
            </a:r>
            <a:r>
              <a:rPr lang="ko-KR" altLang="en-US" b="0" strike="sngStrike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  <a:sym typeface="Wingdings" panose="05000000000000000000" pitchFamily="2" charset="2"/>
              </a:rPr>
              <a:t>선택장애</a:t>
            </a:r>
            <a:endParaRPr lang="en-US" altLang="ko-KR" b="0" strike="sngStrike" kern="1200" dirty="0">
              <a:solidFill>
                <a:srgbClr val="A5A5A5">
                  <a:lumMod val="75000"/>
                </a:srgbClr>
              </a:solidFill>
              <a:latin typeface="나눔스퀘어"/>
              <a:ea typeface="나눔스퀘어"/>
            </a:endParaRPr>
          </a:p>
          <a:p>
            <a:pPr marL="685800" indent="-685800" algn="just" defTabSz="1828800" latinLnBrk="1" hangingPunct="1">
              <a:buFont typeface="+mj-lt"/>
              <a:buAutoNum type="arabicPeriod"/>
            </a:pPr>
            <a:r>
              <a:rPr lang="en-US" altLang="ko-KR" b="0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High-level</a:t>
            </a:r>
            <a:r>
              <a:rPr lang="ko-KR" altLang="en-US" b="0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로 지원해서 내부를 알 수가 없음 </a:t>
            </a:r>
            <a:r>
              <a:rPr lang="en-US" altLang="ko-KR" b="0" strike="sngStrike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customizing</a:t>
            </a:r>
            <a:r>
              <a:rPr lang="ko-KR" altLang="en-US" b="0" strike="sngStrike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은 꿈</a:t>
            </a:r>
            <a:endParaRPr lang="en-US" altLang="ko-KR" b="0" strike="sngStrike" kern="1200" dirty="0">
              <a:solidFill>
                <a:srgbClr val="A5A5A5">
                  <a:lumMod val="75000"/>
                </a:srgbClr>
              </a:solidFill>
              <a:latin typeface="나눔스퀘어"/>
              <a:ea typeface="나눔스퀘어"/>
            </a:endParaRPr>
          </a:p>
          <a:p>
            <a:pPr marL="685800" indent="-685800" algn="just" defTabSz="1828800" latinLnBrk="1" hangingPunct="1">
              <a:buFont typeface="+mj-lt"/>
              <a:buAutoNum type="arabicPeriod"/>
            </a:pPr>
            <a:r>
              <a:rPr lang="en-US" altLang="ko-KR" b="0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DL framework</a:t>
            </a:r>
            <a:r>
              <a:rPr lang="ko-KR" altLang="en-US" b="0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에 </a:t>
            </a:r>
            <a:r>
              <a:rPr lang="en-US" altLang="ko-KR" b="0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dependent</a:t>
            </a:r>
            <a:r>
              <a:rPr lang="ko-KR" altLang="en-US" b="0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한 경우 </a:t>
            </a:r>
            <a:r>
              <a:rPr lang="ko-KR" altLang="en-US" b="0" strike="sngStrike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난 그거 안 쓰는 데</a:t>
            </a:r>
            <a:endParaRPr lang="en-US" altLang="ko-KR" b="0" strike="sngStrike" kern="1200" dirty="0">
              <a:solidFill>
                <a:srgbClr val="A5A5A5">
                  <a:lumMod val="75000"/>
                </a:srgbClr>
              </a:solidFill>
              <a:latin typeface="나눔스퀘어"/>
              <a:ea typeface="나눔스퀘어"/>
            </a:endParaRPr>
          </a:p>
          <a:p>
            <a:pPr marL="685800" indent="-685800" algn="just" defTabSz="1828800" latinLnBrk="1" hangingPunct="1">
              <a:buFont typeface="+mj-lt"/>
              <a:buAutoNum type="arabicPeriod"/>
            </a:pPr>
            <a:r>
              <a:rPr lang="ko-KR" altLang="en-US" b="0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내게 필요한 기능이 </a:t>
            </a:r>
            <a:r>
              <a:rPr lang="ko-KR" altLang="en-US" b="0" kern="1200" dirty="0" err="1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구현되어있지</a:t>
            </a:r>
            <a:r>
              <a:rPr lang="ko-KR" altLang="en-US" b="0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rPr>
              <a:t> 않은 경우도 있음  </a:t>
            </a:r>
          </a:p>
        </p:txBody>
      </p:sp>
    </p:spTree>
    <p:extLst>
      <p:ext uri="{BB962C8B-B14F-4D97-AF65-F5344CB8AC3E}">
        <p14:creationId xmlns:p14="http://schemas.microsoft.com/office/powerpoint/2010/main" val="4230410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90" y="242574"/>
            <a:ext cx="17838176" cy="1290136"/>
          </a:xfrm>
        </p:spPr>
        <p:txBody>
          <a:bodyPr>
            <a:normAutofit/>
          </a:bodyPr>
          <a:lstStyle/>
          <a:p>
            <a:r>
              <a:rPr lang="en-US" altLang="ko-KR" sz="6400" b="1" dirty="0" err="1"/>
              <a:t>QnA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40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1" y="5899746"/>
            <a:ext cx="369397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br>
              <a:rPr lang="ko-KR" altLang="ko-KR" sz="3600" b="0" kern="1200">
                <a:solidFill>
                  <a:prstClr val="black"/>
                </a:solidFill>
                <a:latin typeface="Arial" panose="020B0604020202020204" pitchFamily="34" charset="0"/>
                <a:ea typeface="나눔스퀘어"/>
              </a:rPr>
            </a:b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ko-KR" altLang="ko-KR" sz="3600" b="0" kern="1200">
              <a:solidFill>
                <a:prstClr val="black"/>
              </a:solidFill>
              <a:latin typeface="Arial" panose="020B0604020202020204" pitchFamily="34" charset="0"/>
              <a:ea typeface="나눔스퀘어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016" y="2986586"/>
            <a:ext cx="6480000" cy="648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364016" y="10025686"/>
            <a:ext cx="9186288" cy="2160000"/>
            <a:chOff x="2182008" y="4647397"/>
            <a:chExt cx="4593144" cy="108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04D801-BC51-4519-950D-07BE804090F3}"/>
                </a:ext>
              </a:extLst>
            </p:cNvPr>
            <p:cNvSpPr txBox="1"/>
            <p:nvPr/>
          </p:nvSpPr>
          <p:spPr>
            <a:xfrm>
              <a:off x="3260869" y="4679566"/>
              <a:ext cx="3514283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1828800" latinLnBrk="1" hangingPunct="1"/>
              <a:r>
                <a:rPr lang="en-US" altLang="ko-KR" sz="4000" b="0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E-mail: bsk0130@gmail.com </a:t>
              </a:r>
            </a:p>
            <a:p>
              <a:pPr algn="just" defTabSz="1828800" latinLnBrk="1" hangingPunct="1"/>
              <a:r>
                <a:rPr lang="en-US" altLang="ko-KR" sz="4000" b="0" kern="1200" dirty="0" err="1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Github</a:t>
              </a:r>
              <a:r>
                <a:rPr lang="en-US" altLang="ko-KR" sz="4000" b="0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: github.com/</a:t>
              </a:r>
              <a:r>
                <a:rPr lang="en-US" altLang="ko-KR" sz="4000" b="0" kern="1200" dirty="0" err="1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aisolab</a:t>
              </a:r>
              <a:endParaRPr lang="en-US" altLang="ko-KR" sz="4000" b="0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endParaRPr>
            </a:p>
            <a:p>
              <a:pPr algn="just" defTabSz="1828800" latinLnBrk="1" hangingPunct="1"/>
              <a:r>
                <a:rPr lang="en-US" altLang="ko-KR" sz="4000" b="0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Blog:  aisolab.github.io</a:t>
              </a:r>
              <a:endParaRPr lang="ko-KR" altLang="en-US" sz="4000" b="0" kern="1200" dirty="0">
                <a:solidFill>
                  <a:srgbClr val="A5A5A5">
                    <a:lumMod val="75000"/>
                  </a:srgbClr>
                </a:solidFill>
                <a:latin typeface="나눔스퀘어"/>
                <a:ea typeface="나눔스퀘어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2008" y="4647397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095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400" b="1" dirty="0"/>
              <a:t>Intro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5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A91C3E5-3D9B-43E9-A1EB-7DBCCFF10ACD}"/>
              </a:ext>
            </a:extLst>
          </p:cNvPr>
          <p:cNvSpPr txBox="1">
            <a:spLocks/>
          </p:cNvSpPr>
          <p:nvPr/>
        </p:nvSpPr>
        <p:spPr>
          <a:xfrm>
            <a:off x="528212" y="1978758"/>
            <a:ext cx="17258400" cy="11674664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1828800">
              <a:spcBef>
                <a:spcPts val="2000"/>
              </a:spcBef>
              <a:buNone/>
            </a:pPr>
            <a:r>
              <a:rPr lang="ko-KR" altLang="en-US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논문구현을 위해 프로젝트 구조화 및 </a:t>
            </a:r>
            <a:r>
              <a:rPr lang="en-US" altLang="ko-KR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glue code</a:t>
            </a:r>
            <a:r>
              <a:rPr lang="ko-KR" altLang="en-US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작성까지 고려하면 시간이 </a:t>
            </a:r>
            <a:r>
              <a:rPr lang="ko-KR" altLang="en-US" sz="4000" b="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많이듦</a:t>
            </a:r>
            <a:r>
              <a:rPr lang="ko-KR" altLang="en-US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잘 구조화된 걸 </a:t>
            </a:r>
            <a:r>
              <a:rPr lang="ko-KR" altLang="en-US" sz="4000" b="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참고하려해도</a:t>
            </a:r>
            <a:r>
              <a:rPr lang="en-US" altLang="ko-KR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… </a:t>
            </a:r>
            <a:r>
              <a:rPr lang="ko-KR" altLang="en-US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너무 어렵다</a:t>
            </a:r>
            <a:r>
              <a:rPr lang="en-US" altLang="ko-KR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!</a:t>
            </a:r>
            <a:endParaRPr lang="en-US" altLang="ko-KR" sz="4000" b="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1A70E19-6016-44B1-B91A-49296D90A369}"/>
              </a:ext>
            </a:extLst>
          </p:cNvPr>
          <p:cNvGrpSpPr/>
          <p:nvPr/>
        </p:nvGrpSpPr>
        <p:grpSpPr>
          <a:xfrm>
            <a:off x="1138332" y="3637950"/>
            <a:ext cx="16011336" cy="8762400"/>
            <a:chOff x="603861" y="1877693"/>
            <a:chExt cx="8005668" cy="4320000"/>
          </a:xfrm>
        </p:grpSpPr>
        <p:pic>
          <p:nvPicPr>
            <p:cNvPr id="1026" name="Picture 2" descr="alt text">
              <a:extLst>
                <a:ext uri="{FF2B5EF4-FFF2-40B4-BE49-F238E27FC236}">
                  <a16:creationId xmlns:a16="http://schemas.microsoft.com/office/drawing/2014/main" id="{96F990BC-9FAE-4BA5-8D8E-5001529BF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9576" y="2417693"/>
              <a:ext cx="452995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9230C8-B2CE-4548-BC6C-5DF6326D9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861" y="1877693"/>
              <a:ext cx="3179221" cy="43200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94BDBA3-588B-443B-BC23-9B4ABC39D3C8}"/>
              </a:ext>
            </a:extLst>
          </p:cNvPr>
          <p:cNvSpPr txBox="1"/>
          <p:nvPr/>
        </p:nvSpPr>
        <p:spPr>
          <a:xfrm>
            <a:off x="8388" y="12910642"/>
            <a:ext cx="11216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latinLnBrk="1" hangingPunct="1"/>
            <a:r>
              <a:rPr lang="en-US" altLang="ko-KR" sz="2000" b="0" kern="1200" dirty="0">
                <a:solidFill>
                  <a:srgbClr val="A5A5A5">
                    <a:lumMod val="60000"/>
                    <a:lumOff val="40000"/>
                  </a:srgbClr>
                </a:solidFill>
                <a:latin typeface="나눔스퀘어"/>
                <a:ea typeface="나눔스퀘어"/>
              </a:rPr>
              <a:t>https://github.com/victoresque/pytorch-template#folder-structure</a:t>
            </a:r>
            <a:br>
              <a:rPr lang="en-US" altLang="ko-KR" sz="2000" b="0" kern="1200" dirty="0">
                <a:solidFill>
                  <a:srgbClr val="A5A5A5">
                    <a:lumMod val="60000"/>
                    <a:lumOff val="40000"/>
                  </a:srgbClr>
                </a:solidFill>
                <a:latin typeface="나눔스퀘어"/>
                <a:ea typeface="나눔스퀘어"/>
              </a:rPr>
            </a:br>
            <a:r>
              <a:rPr lang="en-US" altLang="ko-KR" sz="2000" b="0" kern="1200" dirty="0">
                <a:solidFill>
                  <a:srgbClr val="A5A5A5">
                    <a:lumMod val="60000"/>
                    <a:lumOff val="40000"/>
                  </a:srgbClr>
                </a:solidFill>
                <a:latin typeface="나눔스퀘어"/>
                <a:ea typeface="나눔스퀘어"/>
              </a:rPr>
              <a:t>https://github.com/moemen95/Pytorch-Project-Template</a:t>
            </a:r>
          </a:p>
          <a:p>
            <a:pPr algn="l" defTabSz="1828800" latinLnBrk="1" hangingPunct="1"/>
            <a:endParaRPr lang="ko-KR" altLang="en-US" sz="2000" b="0" kern="1200" dirty="0">
              <a:solidFill>
                <a:srgbClr val="A5A5A5">
                  <a:lumMod val="60000"/>
                  <a:lumOff val="40000"/>
                </a:srgbClr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980901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23400" y="4153500"/>
            <a:ext cx="17041200" cy="54090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r>
              <a:rPr lang="en-US" altLang="ko" sz="5600" b="1" dirty="0">
                <a:solidFill>
                  <a:srgbClr val="088487"/>
                </a:solidFill>
                <a:cs typeface="Helvetica Neue"/>
                <a:sym typeface="Helvetica Neue"/>
              </a:rPr>
              <a:t>NLP </a:t>
            </a:r>
            <a:r>
              <a:rPr lang="ko" altLang="en-US" sz="5600" b="1" dirty="0">
                <a:solidFill>
                  <a:srgbClr val="088487"/>
                </a:solidFill>
                <a:cs typeface="Helvetica Neue"/>
                <a:sym typeface="Helvetica Neue"/>
              </a:rPr>
              <a:t>논문들을 구현하면서</a:t>
            </a:r>
            <a:r>
              <a:rPr lang="en-US" altLang="ko" sz="5600" b="1" dirty="0">
                <a:solidFill>
                  <a:srgbClr val="088487"/>
                </a:solidFill>
                <a:cs typeface="Helvetica Neue"/>
                <a:sym typeface="Helvetica Neue"/>
              </a:rPr>
              <a:t>, </a:t>
            </a:r>
            <a:r>
              <a:rPr lang="ko" altLang="en-US" sz="5600" b="1" dirty="0">
                <a:solidFill>
                  <a:srgbClr val="088487"/>
                </a:solidFill>
                <a:cs typeface="Helvetica Neue"/>
                <a:sym typeface="Helvetica Neue"/>
              </a:rPr>
              <a:t>괜찮은 방법</a:t>
            </a:r>
            <a:r>
              <a:rPr lang="en-US" altLang="ko" sz="5600" b="1" dirty="0">
                <a:solidFill>
                  <a:srgbClr val="088487"/>
                </a:solidFill>
                <a:cs typeface="Helvetica Neue"/>
                <a:sym typeface="Helvetica Neue"/>
              </a:rPr>
              <a:t>(</a:t>
            </a:r>
            <a:r>
              <a:rPr lang="ko-KR" altLang="en-US" sz="5600" b="1" dirty="0" err="1">
                <a:solidFill>
                  <a:srgbClr val="088487"/>
                </a:solidFill>
                <a:cs typeface="Helvetica Neue"/>
                <a:sym typeface="Helvetica Neue"/>
              </a:rPr>
              <a:t>전처리</a:t>
            </a:r>
            <a:r>
              <a:rPr lang="en-US" altLang="ko-KR" sz="5600" b="1" dirty="0">
                <a:solidFill>
                  <a:srgbClr val="088487"/>
                </a:solidFill>
                <a:cs typeface="Helvetica Neue"/>
                <a:sym typeface="Helvetica Neue"/>
              </a:rPr>
              <a:t>, </a:t>
            </a:r>
            <a:r>
              <a:rPr lang="ko" altLang="en-US" sz="5600" b="1" dirty="0">
                <a:solidFill>
                  <a:srgbClr val="088487"/>
                </a:solidFill>
                <a:cs typeface="Helvetica Neue"/>
                <a:sym typeface="Helvetica Neue"/>
              </a:rPr>
              <a:t>프로젝트 구조화</a:t>
            </a:r>
            <a:r>
              <a:rPr lang="en-US" altLang="ko" sz="5600" b="1" dirty="0">
                <a:solidFill>
                  <a:srgbClr val="088487"/>
                </a:solidFill>
                <a:cs typeface="Helvetica Neue"/>
                <a:sym typeface="Helvetica Neue"/>
              </a:rPr>
              <a:t>)</a:t>
            </a:r>
            <a:r>
              <a:rPr lang="ko" altLang="en-US" sz="5600" b="1" dirty="0">
                <a:solidFill>
                  <a:srgbClr val="088487"/>
                </a:solidFill>
                <a:cs typeface="Helvetica Neue"/>
                <a:sym typeface="Helvetica Neue"/>
              </a:rPr>
              <a:t>이라고 여겼던 것들을 공유하려고 합니다</a:t>
            </a:r>
            <a:r>
              <a:rPr lang="en-US" altLang="ko" sz="5600" b="1" dirty="0">
                <a:solidFill>
                  <a:srgbClr val="088487"/>
                </a:solidFill>
                <a:cs typeface="Helvetica Neue"/>
                <a:sym typeface="Helvetica Neue"/>
              </a:rPr>
              <a:t>.</a:t>
            </a:r>
            <a:br>
              <a:rPr lang="en-US" altLang="ko" sz="56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</a:br>
            <a:r>
              <a:rPr lang="ko" altLang="en-US" sz="5600" b="1" strike="sngStrike" dirty="0">
                <a:solidFill>
                  <a:schemeClr val="accent3">
                    <a:lumMod val="75000"/>
                  </a:schemeClr>
                </a:solidFill>
                <a:cs typeface="Helvetica Neue"/>
                <a:sym typeface="Helvetica Neue"/>
              </a:rPr>
              <a:t>정답이 아닙니다</a:t>
            </a:r>
            <a:endParaRPr sz="5600" dirty="0">
              <a:solidFill>
                <a:schemeClr val="accent3">
                  <a:lumMod val="75000"/>
                </a:schemeClr>
              </a:solidFill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400" b="1" dirty="0"/>
              <a:t>Agenda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7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A91C3E5-3D9B-43E9-A1EB-7DBCCFF10ACD}"/>
              </a:ext>
            </a:extLst>
          </p:cNvPr>
          <p:cNvSpPr txBox="1">
            <a:spLocks/>
          </p:cNvSpPr>
          <p:nvPr/>
        </p:nvSpPr>
        <p:spPr>
          <a:xfrm>
            <a:off x="528212" y="1978758"/>
            <a:ext cx="17258400" cy="11674664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algn="just" defTabSz="1828800">
              <a:spcBef>
                <a:spcPts val="2000"/>
              </a:spcBef>
              <a:buFont typeface="Arial" charset="0"/>
              <a:buAutoNum type="arabicPeriod"/>
            </a:pPr>
            <a:endParaRPr lang="en-US" altLang="ko-KR" sz="4000" b="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Google Shape;91;p18"/>
          <p:cNvSpPr txBox="1">
            <a:spLocks/>
          </p:cNvSpPr>
          <p:nvPr/>
        </p:nvSpPr>
        <p:spPr>
          <a:xfrm>
            <a:off x="4639736" y="4153500"/>
            <a:ext cx="9008532" cy="54090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marL="1143000" indent="-1143000" algn="just" defTabSz="182880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altLang="ko-KR" sz="6800" b="0" dirty="0">
                <a:solidFill>
                  <a:srgbClr val="088487"/>
                </a:solidFill>
                <a:latin typeface="나눔스퀘어 Bold"/>
                <a:ea typeface="나눔스퀘어 Bold"/>
                <a:cs typeface="Helvetica Neue"/>
              </a:rPr>
              <a:t>Preprocessing</a:t>
            </a:r>
          </a:p>
          <a:p>
            <a:pPr marL="1143000" indent="-1143000" algn="just" defTabSz="182880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altLang="ko-KR" sz="6800" b="0" dirty="0">
                <a:solidFill>
                  <a:srgbClr val="088487"/>
                </a:solidFill>
                <a:latin typeface="나눔스퀘어 Bold"/>
                <a:ea typeface="나눔스퀘어 Bold"/>
                <a:cs typeface="Helvetica Neue"/>
              </a:rPr>
              <a:t>Project structure</a:t>
            </a:r>
          </a:p>
          <a:p>
            <a:pPr marL="1143000" indent="-1143000" algn="just" defTabSz="182880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altLang="ko-KR" sz="6800" b="0" dirty="0">
                <a:solidFill>
                  <a:srgbClr val="088487"/>
                </a:solidFill>
                <a:latin typeface="나눔스퀘어 Bold"/>
                <a:ea typeface="나눔스퀘어 Bold"/>
                <a:cs typeface="Helvetica Neue"/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4264212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23400" y="4153500"/>
            <a:ext cx="17041200" cy="54090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r>
              <a:rPr lang="en-US" altLang="ko" sz="6000" b="1" dirty="0">
                <a:solidFill>
                  <a:srgbClr val="088487"/>
                </a:solidFill>
                <a:cs typeface="Helvetica Neue"/>
                <a:sym typeface="Helvetica Neue"/>
              </a:rPr>
              <a:t>Preprocessing</a:t>
            </a:r>
            <a:endParaRPr sz="6000" dirty="0">
              <a:solidFill>
                <a:srgbClr val="088487"/>
              </a:solidFill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0666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400" b="1" dirty="0"/>
              <a:t>Preprocessing</a:t>
            </a:r>
            <a:endParaRPr lang="ko-KR" altLang="en-US" sz="6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latinLnBrk="1" hangingPunct="1"/>
            <a:fld id="{D4653B7F-CCFC-4C2C-8D86-D3AEC7E3AF60}" type="slidenum">
              <a:rPr lang="ko-KR" altLang="en-US" b="0" kern="1200">
                <a:solidFill>
                  <a:prstClr val="black">
                    <a:tint val="75000"/>
                  </a:prstClr>
                </a:solidFill>
                <a:latin typeface="나눔스퀘어"/>
                <a:ea typeface="나눔스퀘어"/>
              </a:rPr>
              <a:pPr defTabSz="1828800" latinLnBrk="1" hangingPunct="1"/>
              <a:t>9</a:t>
            </a:fld>
            <a:endParaRPr lang="ko-KR" altLang="en-US" b="0" kern="1200">
              <a:solidFill>
                <a:prstClr val="black">
                  <a:tint val="75000"/>
                </a:prstClr>
              </a:solidFill>
              <a:latin typeface="나눔스퀘어"/>
              <a:ea typeface="나눔스퀘어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E467CC0-9D74-4AF4-8A8D-9DCC81584B17}"/>
              </a:ext>
            </a:extLst>
          </p:cNvPr>
          <p:cNvSpPr txBox="1">
            <a:spLocks/>
          </p:cNvSpPr>
          <p:nvPr/>
        </p:nvSpPr>
        <p:spPr>
          <a:xfrm>
            <a:off x="528212" y="1978758"/>
            <a:ext cx="17258400" cy="11674664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1828800">
              <a:spcBef>
                <a:spcPts val="2000"/>
              </a:spcBef>
              <a:buNone/>
            </a:pPr>
            <a:r>
              <a:rPr lang="ko-KR" altLang="en-US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문자열 데이터를 </a:t>
            </a:r>
            <a:r>
              <a:rPr lang="ko-KR" altLang="en-US" sz="4000" b="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수치화하는</a:t>
            </a:r>
            <a:r>
              <a:rPr lang="ko-KR" altLang="en-US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과정은 대부분 아래와 같음</a:t>
            </a:r>
            <a:r>
              <a:rPr lang="en-US" altLang="ko-KR" sz="4000" b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</a:t>
            </a:r>
            <a:r>
              <a:rPr lang="en-US" altLang="ko-KR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Split</a:t>
            </a:r>
            <a:r>
              <a:rPr lang="ko-KR" altLang="en-US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과 </a:t>
            </a:r>
            <a:r>
              <a:rPr lang="en-US" altLang="ko-KR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Transform</a:t>
            </a:r>
            <a:r>
              <a:rPr lang="ko-KR" altLang="en-US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만 </a:t>
            </a:r>
            <a:r>
              <a:rPr lang="en-US" altLang="ko-KR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으로 구현하면</a:t>
            </a:r>
            <a:r>
              <a:rPr lang="en-US" altLang="ko-KR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Look up</a:t>
            </a:r>
            <a:r>
              <a:rPr lang="ko-KR" altLang="en-US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은 </a:t>
            </a:r>
            <a:r>
              <a:rPr lang="en-US" altLang="ko-KR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DL framework</a:t>
            </a:r>
            <a:r>
              <a:rPr lang="ko-KR" altLang="en-US" sz="4000" b="0" dirty="0">
                <a:solidFill>
                  <a:srgbClr val="4472C4">
                    <a:lumMod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가 해결</a:t>
            </a:r>
            <a:endParaRPr lang="en-US" altLang="ko-KR" sz="4000" b="0" dirty="0">
              <a:solidFill>
                <a:srgbClr val="4472C4">
                  <a:lumMod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0609956-6C31-4F86-838B-687DA739204A}"/>
              </a:ext>
            </a:extLst>
          </p:cNvPr>
          <p:cNvGrpSpPr/>
          <p:nvPr/>
        </p:nvGrpSpPr>
        <p:grpSpPr>
          <a:xfrm>
            <a:off x="590612" y="3637851"/>
            <a:ext cx="17106776" cy="8668674"/>
            <a:chOff x="295306" y="1886031"/>
            <a:chExt cx="8553388" cy="433433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7D0C3A8-00A0-411F-8745-77CF71E8CF33}"/>
                </a:ext>
              </a:extLst>
            </p:cNvPr>
            <p:cNvGrpSpPr/>
            <p:nvPr/>
          </p:nvGrpSpPr>
          <p:grpSpPr>
            <a:xfrm>
              <a:off x="295306" y="1886031"/>
              <a:ext cx="5471733" cy="4334337"/>
              <a:chOff x="295306" y="1886031"/>
              <a:chExt cx="5471733" cy="433433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FFB3FD9-740B-4A41-9175-B4310DE74D3F}"/>
                  </a:ext>
                </a:extLst>
              </p:cNvPr>
              <p:cNvSpPr txBox="1"/>
              <p:nvPr/>
            </p:nvSpPr>
            <p:spPr>
              <a:xfrm>
                <a:off x="496544" y="1886031"/>
                <a:ext cx="106562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828800" latinLnBrk="1" hangingPunct="1"/>
                <a:r>
                  <a:rPr lang="en-US" altLang="ko-KR" b="0" kern="1200" dirty="0">
                    <a:solidFill>
                      <a:prstClr val="black"/>
                    </a:solidFill>
                    <a:latin typeface="나눔스퀘어"/>
                    <a:ea typeface="나눔스퀘어"/>
                  </a:rPr>
                  <a:t>sentence</a:t>
                </a:r>
                <a:endPara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53815A-6312-4EA2-BF8F-7C16E7C749A8}"/>
                  </a:ext>
                </a:extLst>
              </p:cNvPr>
              <p:cNvSpPr txBox="1"/>
              <p:nvPr/>
            </p:nvSpPr>
            <p:spPr>
              <a:xfrm>
                <a:off x="314196" y="2987126"/>
                <a:ext cx="143032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828800" latinLnBrk="1" hangingPunct="1"/>
                <a:r>
                  <a:rPr lang="en-US" altLang="ko-KR" b="0" kern="1200" dirty="0">
                    <a:solidFill>
                      <a:prstClr val="black"/>
                    </a:solidFill>
                    <a:latin typeface="나눔스퀘어"/>
                    <a:ea typeface="나눔스퀘어"/>
                  </a:rPr>
                  <a:t>list of tokens</a:t>
                </a:r>
                <a:endPara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858DE9-D6B8-4F77-99D5-83F4E6066A64}"/>
                  </a:ext>
                </a:extLst>
              </p:cNvPr>
              <p:cNvSpPr txBox="1"/>
              <p:nvPr/>
            </p:nvSpPr>
            <p:spPr>
              <a:xfrm>
                <a:off x="361005" y="5681759"/>
                <a:ext cx="1336703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828800" latinLnBrk="1" hangingPunct="1"/>
                <a:r>
                  <a:rPr lang="en-US" altLang="ko-KR" b="0" kern="1200" dirty="0" err="1">
                    <a:solidFill>
                      <a:prstClr val="black"/>
                    </a:solidFill>
                    <a:latin typeface="나눔스퀘어"/>
                    <a:ea typeface="나눔스퀘어"/>
                  </a:rPr>
                  <a:t>torch.tensor</a:t>
                </a:r>
                <a:br>
                  <a:rPr lang="en-US" altLang="ko-KR" b="0" kern="1200" dirty="0">
                    <a:solidFill>
                      <a:prstClr val="black"/>
                    </a:solidFill>
                    <a:latin typeface="나눔스퀘어"/>
                    <a:ea typeface="나눔스퀘어"/>
                  </a:rPr>
                </a:br>
                <a:r>
                  <a:rPr lang="en-US" altLang="ko-KR" b="0" kern="1200" dirty="0" err="1">
                    <a:solidFill>
                      <a:prstClr val="black"/>
                    </a:solidFill>
                    <a:latin typeface="나눔스퀘어"/>
                    <a:ea typeface="나눔스퀘어"/>
                  </a:rPr>
                  <a:t>tf.tensor</a:t>
                </a:r>
                <a:endPara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9DB3CD-B804-411A-9A38-254B4F8CCC9A}"/>
                  </a:ext>
                </a:extLst>
              </p:cNvPr>
              <p:cNvSpPr txBox="1"/>
              <p:nvPr/>
            </p:nvSpPr>
            <p:spPr>
              <a:xfrm>
                <a:off x="295306" y="4334443"/>
                <a:ext cx="146810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828800" latinLnBrk="1" hangingPunct="1"/>
                <a:r>
                  <a:rPr lang="en-US" altLang="ko-KR" b="0" kern="1200" dirty="0">
                    <a:solidFill>
                      <a:prstClr val="black"/>
                    </a:solidFill>
                    <a:latin typeface="나눔스퀘어"/>
                    <a:ea typeface="나눔스퀘어"/>
                  </a:rPr>
                  <a:t>list of indices</a:t>
                </a:r>
                <a:endParaRPr lang="ko-KR" altLang="en-US" b="0" kern="1200" dirty="0">
                  <a:solidFill>
                    <a:prstClr val="black"/>
                  </a:solidFill>
                  <a:latin typeface="나눔스퀘어"/>
                  <a:ea typeface="나눔스퀘어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70600450-1359-457E-9018-D66D8797CC99}"/>
                  </a:ext>
                </a:extLst>
              </p:cNvPr>
              <p:cNvGrpSpPr/>
              <p:nvPr/>
            </p:nvGrpSpPr>
            <p:grpSpPr>
              <a:xfrm>
                <a:off x="859707" y="2313468"/>
                <a:ext cx="3611233" cy="580387"/>
                <a:chOff x="859707" y="2361912"/>
                <a:chExt cx="3611233" cy="580387"/>
              </a:xfrm>
            </p:grpSpPr>
            <p:sp>
              <p:nvSpPr>
                <p:cNvPr id="6" name="Google Shape;104;p20">
                  <a:extLst>
                    <a:ext uri="{FF2B5EF4-FFF2-40B4-BE49-F238E27FC236}">
                      <a16:creationId xmlns:a16="http://schemas.microsoft.com/office/drawing/2014/main" id="{781ECBAC-EB64-4EEA-971D-6A83D40CE225}"/>
                    </a:ext>
                  </a:extLst>
                </p:cNvPr>
                <p:cNvSpPr/>
                <p:nvPr/>
              </p:nvSpPr>
              <p:spPr>
                <a:xfrm rot="5400000">
                  <a:off x="741357" y="2484649"/>
                  <a:ext cx="576000" cy="3393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algn="l" defTabSz="1828800" latinLnBrk="1" hangingPunct="1"/>
                  <a:endParaRPr sz="3600" b="0" kern="1200">
                    <a:solidFill>
                      <a:prstClr val="black"/>
                    </a:solidFill>
                    <a:latin typeface="나눔스퀘어"/>
                    <a:ea typeface="나눔스퀘어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BE1BAE4-A339-4B6A-BB73-A940D63C4BB8}"/>
                    </a:ext>
                  </a:extLst>
                </p:cNvPr>
                <p:cNvSpPr txBox="1"/>
                <p:nvPr/>
              </p:nvSpPr>
              <p:spPr>
                <a:xfrm>
                  <a:off x="1363407" y="2361912"/>
                  <a:ext cx="3107533" cy="5386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828800" latinLnBrk="1" hangingPunct="1"/>
                  <a:r>
                    <a:rPr lang="en-US" altLang="ko-KR" kern="1200" dirty="0">
                      <a:solidFill>
                        <a:srgbClr val="4472C4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Split (aka. tokenize)</a:t>
                  </a:r>
                  <a:br>
                    <a:rPr lang="en-US" altLang="ko-KR" kern="1200" dirty="0">
                      <a:solidFill>
                        <a:srgbClr val="4472C4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</a:br>
                  <a:r>
                    <a:rPr lang="ko-KR" altLang="en-US" b="0" kern="1200" dirty="0">
                      <a:solidFill>
                        <a:srgbClr val="A5A5A5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사용하고 싶은 </a:t>
                  </a:r>
                  <a:r>
                    <a:rPr lang="en-US" altLang="ko-KR" b="0" kern="1200" dirty="0">
                      <a:solidFill>
                        <a:srgbClr val="A5A5A5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split (</a:t>
                  </a:r>
                  <a:r>
                    <a:rPr lang="en-US" altLang="ko-KR" b="0" kern="1200" dirty="0" err="1">
                      <a:solidFill>
                        <a:srgbClr val="A5A5A5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eg.</a:t>
                  </a:r>
                  <a:r>
                    <a:rPr lang="en-US" altLang="ko-KR" b="0" kern="1200" dirty="0">
                      <a:solidFill>
                        <a:srgbClr val="A5A5A5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 </a:t>
                  </a:r>
                  <a:r>
                    <a:rPr lang="ko-KR" altLang="en-US" b="0" kern="1200" dirty="0">
                      <a:solidFill>
                        <a:srgbClr val="A5A5A5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어절단위</a:t>
                  </a:r>
                  <a:r>
                    <a:rPr lang="en-US" altLang="ko-KR" b="0" kern="1200" dirty="0">
                      <a:solidFill>
                        <a:srgbClr val="A5A5A5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)</a:t>
                  </a:r>
                  <a:endParaRPr lang="ko-KR" altLang="en-US" b="0" kern="1200" dirty="0">
                    <a:solidFill>
                      <a:srgbClr val="A5A5A5">
                        <a:lumMod val="75000"/>
                      </a:srgbClr>
                    </a:solidFill>
                    <a:latin typeface="나눔스퀘어"/>
                    <a:ea typeface="나눔스퀘어"/>
                  </a:endParaRPr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4DE13986-09FD-4CD2-B3AC-EAEF208E4609}"/>
                  </a:ext>
                </a:extLst>
              </p:cNvPr>
              <p:cNvGrpSpPr/>
              <p:nvPr/>
            </p:nvGrpSpPr>
            <p:grpSpPr>
              <a:xfrm>
                <a:off x="859707" y="4761880"/>
                <a:ext cx="4907332" cy="784830"/>
                <a:chOff x="859707" y="4673261"/>
                <a:chExt cx="4907332" cy="784830"/>
              </a:xfrm>
            </p:grpSpPr>
            <p:sp>
              <p:nvSpPr>
                <p:cNvPr id="15" name="Google Shape;112;p20">
                  <a:extLst>
                    <a:ext uri="{FF2B5EF4-FFF2-40B4-BE49-F238E27FC236}">
                      <a16:creationId xmlns:a16="http://schemas.microsoft.com/office/drawing/2014/main" id="{6A358E15-7E4A-4F7F-94FC-AB19DC3E9D26}"/>
                    </a:ext>
                  </a:extLst>
                </p:cNvPr>
                <p:cNvSpPr/>
                <p:nvPr/>
              </p:nvSpPr>
              <p:spPr>
                <a:xfrm rot="5400000">
                  <a:off x="741357" y="4919109"/>
                  <a:ext cx="576000" cy="3393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algn="l" defTabSz="1828800" latinLnBrk="1" hangingPunct="1"/>
                  <a:endParaRPr sz="3600" b="0" kern="1200">
                    <a:solidFill>
                      <a:prstClr val="black"/>
                    </a:solidFill>
                    <a:latin typeface="나눔스퀘어"/>
                    <a:ea typeface="나눔스퀘어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E8FFD16-3085-4BDF-8E59-4E37B846DFAA}"/>
                    </a:ext>
                  </a:extLst>
                </p:cNvPr>
                <p:cNvSpPr txBox="1"/>
                <p:nvPr/>
              </p:nvSpPr>
              <p:spPr>
                <a:xfrm>
                  <a:off x="1363406" y="4673261"/>
                  <a:ext cx="4403633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828800" latinLnBrk="1" hangingPunct="1"/>
                  <a:r>
                    <a:rPr lang="en-US" altLang="ko-KR" kern="1200" dirty="0">
                      <a:solidFill>
                        <a:srgbClr val="4472C4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Look</a:t>
                  </a:r>
                  <a:r>
                    <a:rPr lang="ko-KR" altLang="en-US" kern="1200" dirty="0">
                      <a:solidFill>
                        <a:srgbClr val="4472C4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 </a:t>
                  </a:r>
                  <a:r>
                    <a:rPr lang="en-US" altLang="ko-KR" kern="1200" dirty="0">
                      <a:solidFill>
                        <a:srgbClr val="4472C4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up</a:t>
                  </a:r>
                  <a:br>
                    <a:rPr lang="en-US" altLang="ko-KR" kern="1200" dirty="0">
                      <a:solidFill>
                        <a:srgbClr val="4472C4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</a:br>
                  <a:r>
                    <a:rPr lang="en-US" altLang="ko-KR" b="0" kern="1200" dirty="0">
                      <a:solidFill>
                        <a:srgbClr val="A5A5A5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random </a:t>
                  </a:r>
                  <a:r>
                    <a:rPr lang="en-US" altLang="ko-KR" b="0" kern="1200" dirty="0" err="1">
                      <a:solidFill>
                        <a:srgbClr val="A5A5A5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init</a:t>
                  </a:r>
                  <a:r>
                    <a:rPr lang="ko-KR" altLang="en-US" b="0" kern="1200" dirty="0">
                      <a:solidFill>
                        <a:srgbClr val="A5A5A5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된 </a:t>
                  </a:r>
                  <a:r>
                    <a:rPr lang="en-US" altLang="ko-KR" b="0" kern="1200" dirty="0">
                      <a:solidFill>
                        <a:srgbClr val="A5A5A5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matrix </a:t>
                  </a:r>
                  <a:r>
                    <a:rPr lang="ko-KR" altLang="en-US" b="0" kern="1200" dirty="0">
                      <a:solidFill>
                        <a:srgbClr val="A5A5A5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또는 </a:t>
                  </a:r>
                  <a:r>
                    <a:rPr lang="en-US" altLang="ko-KR" b="0" kern="1200" dirty="0">
                      <a:solidFill>
                        <a:srgbClr val="A5A5A5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pretrained token vector</a:t>
                  </a:r>
                  <a:r>
                    <a:rPr lang="ko-KR" altLang="en-US" b="0" kern="1200" dirty="0">
                      <a:solidFill>
                        <a:srgbClr val="A5A5A5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에서 </a:t>
                  </a:r>
                  <a:r>
                    <a:rPr lang="en-US" altLang="ko-KR" b="0" kern="1200" dirty="0">
                      <a:solidFill>
                        <a:srgbClr val="A5A5A5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index</a:t>
                  </a:r>
                  <a:r>
                    <a:rPr lang="ko-KR" altLang="en-US" b="0" kern="1200" dirty="0">
                      <a:solidFill>
                        <a:srgbClr val="A5A5A5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에 해당하는 값을 가져옴</a:t>
                  </a: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29256279-46D9-43CC-811A-B1FE91094C84}"/>
                  </a:ext>
                </a:extLst>
              </p:cNvPr>
              <p:cNvGrpSpPr/>
              <p:nvPr/>
            </p:nvGrpSpPr>
            <p:grpSpPr>
              <a:xfrm>
                <a:off x="859707" y="3414563"/>
                <a:ext cx="4081017" cy="784830"/>
                <a:chOff x="859707" y="3504737"/>
                <a:chExt cx="4081017" cy="784830"/>
              </a:xfrm>
            </p:grpSpPr>
            <p:sp>
              <p:nvSpPr>
                <p:cNvPr id="5" name="Google Shape;102;p20">
                  <a:extLst>
                    <a:ext uri="{FF2B5EF4-FFF2-40B4-BE49-F238E27FC236}">
                      <a16:creationId xmlns:a16="http://schemas.microsoft.com/office/drawing/2014/main" id="{72460FA0-19C1-451B-A3F6-2ED182C4689F}"/>
                    </a:ext>
                  </a:extLst>
                </p:cNvPr>
                <p:cNvSpPr/>
                <p:nvPr/>
              </p:nvSpPr>
              <p:spPr>
                <a:xfrm rot="5400000">
                  <a:off x="741357" y="3750585"/>
                  <a:ext cx="576000" cy="3393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algn="l" defTabSz="1828800" latinLnBrk="1" hangingPunct="1"/>
                  <a:endParaRPr sz="3600" b="0" kern="1200">
                    <a:solidFill>
                      <a:prstClr val="black"/>
                    </a:solidFill>
                    <a:latin typeface="나눔스퀘어"/>
                    <a:ea typeface="나눔스퀘어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50F507-3F4B-4B98-80C4-3AAA56570E13}"/>
                    </a:ext>
                  </a:extLst>
                </p:cNvPr>
                <p:cNvSpPr txBox="1"/>
                <p:nvPr/>
              </p:nvSpPr>
              <p:spPr>
                <a:xfrm>
                  <a:off x="1363407" y="3504737"/>
                  <a:ext cx="3577317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1828800" latinLnBrk="1" hangingPunct="1"/>
                  <a:r>
                    <a:rPr lang="en-US" altLang="ko-KR" kern="1200" dirty="0">
                      <a:solidFill>
                        <a:srgbClr val="4472C4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Transform</a:t>
                  </a:r>
                  <a:br>
                    <a:rPr lang="en-US" altLang="ko-KR" kern="1200" dirty="0">
                      <a:solidFill>
                        <a:srgbClr val="4472C4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</a:br>
                  <a:r>
                    <a:rPr lang="en-US" altLang="ko-KR" b="0" kern="1200" dirty="0">
                      <a:solidFill>
                        <a:srgbClr val="A5A5A5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split</a:t>
                  </a:r>
                  <a:r>
                    <a:rPr lang="ko-KR" altLang="en-US" b="0" kern="1200" dirty="0">
                      <a:solidFill>
                        <a:srgbClr val="A5A5A5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을 토대로 데이터로부터 생성된 </a:t>
                  </a:r>
                  <a:r>
                    <a:rPr lang="en-US" altLang="ko-KR" b="0" kern="1200" dirty="0">
                      <a:solidFill>
                        <a:srgbClr val="A5A5A5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Vocabulary </a:t>
                  </a:r>
                  <a:r>
                    <a:rPr lang="ko-KR" altLang="en-US" b="0" kern="1200" dirty="0">
                      <a:solidFill>
                        <a:srgbClr val="A5A5A5">
                          <a:lumMod val="75000"/>
                        </a:srgbClr>
                      </a:solidFill>
                      <a:latin typeface="나눔스퀘어"/>
                      <a:ea typeface="나눔스퀘어"/>
                    </a:rPr>
                    <a:t>활용</a:t>
                  </a:r>
                </a:p>
              </p:txBody>
            </p:sp>
          </p:grpSp>
        </p:grpSp>
        <p:sp>
          <p:nvSpPr>
            <p:cNvPr id="33" name="오른쪽 중괄호 32">
              <a:extLst>
                <a:ext uri="{FF2B5EF4-FFF2-40B4-BE49-F238E27FC236}">
                  <a16:creationId xmlns:a16="http://schemas.microsoft.com/office/drawing/2014/main" id="{DCEF193D-E56B-46CC-BDEA-899B1ADC819D}"/>
                </a:ext>
              </a:extLst>
            </p:cNvPr>
            <p:cNvSpPr/>
            <p:nvPr/>
          </p:nvSpPr>
          <p:spPr>
            <a:xfrm>
              <a:off x="5023547" y="2033745"/>
              <a:ext cx="629174" cy="237047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defTabSz="1828800" latinLnBrk="1" hangingPunct="1"/>
              <a:endParaRPr lang="ko-KR" altLang="en-US" sz="3600" b="0" kern="1200">
                <a:solidFill>
                  <a:prstClr val="black"/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34" name="오른쪽 중괄호 33">
              <a:extLst>
                <a:ext uri="{FF2B5EF4-FFF2-40B4-BE49-F238E27FC236}">
                  <a16:creationId xmlns:a16="http://schemas.microsoft.com/office/drawing/2014/main" id="{256C5A23-F324-478D-B840-B02656F6BFA4}"/>
                </a:ext>
              </a:extLst>
            </p:cNvPr>
            <p:cNvSpPr/>
            <p:nvPr/>
          </p:nvSpPr>
          <p:spPr>
            <a:xfrm>
              <a:off x="5482829" y="4800760"/>
              <a:ext cx="629174" cy="137214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defTabSz="1828800" latinLnBrk="1" hangingPunct="1"/>
              <a:endParaRPr lang="ko-KR" altLang="en-US" sz="3600" b="0" kern="1200">
                <a:solidFill>
                  <a:prstClr val="black"/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41193B-74B8-4631-AEC9-76107982469C}"/>
                </a:ext>
              </a:extLst>
            </p:cNvPr>
            <p:cNvSpPr txBox="1"/>
            <p:nvPr/>
          </p:nvSpPr>
          <p:spPr>
            <a:xfrm>
              <a:off x="5741161" y="3049707"/>
              <a:ext cx="310753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latinLnBrk="1" hangingPunct="1"/>
              <a:r>
                <a:rPr lang="en-US" altLang="ko-KR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Python</a:t>
              </a:r>
              <a:r>
                <a:rPr lang="ko-KR" altLang="en-US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으로 직접구현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04D801-BC51-4519-950D-07BE804090F3}"/>
                </a:ext>
              </a:extLst>
            </p:cNvPr>
            <p:cNvSpPr txBox="1"/>
            <p:nvPr/>
          </p:nvSpPr>
          <p:spPr>
            <a:xfrm>
              <a:off x="6221200" y="5194445"/>
              <a:ext cx="2351725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latinLnBrk="1" hangingPunct="1"/>
              <a:r>
                <a:rPr lang="en-US" altLang="ko-KR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TensorFlow,</a:t>
              </a:r>
              <a:r>
                <a:rPr lang="ko-KR" altLang="en-US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 </a:t>
              </a:r>
              <a:r>
                <a:rPr lang="en-US" altLang="ko-KR" kern="1200" dirty="0" err="1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PyTorch</a:t>
              </a:r>
              <a:r>
                <a:rPr lang="en-US" altLang="ko-KR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등에서 제공하는 </a:t>
              </a:r>
              <a:r>
                <a:rPr lang="en-US" altLang="ko-KR" kern="1200" dirty="0" err="1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api</a:t>
              </a:r>
              <a:r>
                <a:rPr lang="en-US" altLang="ko-KR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 </a:t>
              </a:r>
              <a:r>
                <a:rPr lang="ko-KR" altLang="en-US" kern="1200" dirty="0">
                  <a:solidFill>
                    <a:srgbClr val="A5A5A5">
                      <a:lumMod val="75000"/>
                    </a:srgbClr>
                  </a:solidFill>
                  <a:latin typeface="나눔스퀘어"/>
                  <a:ea typeface="나눔스퀘어"/>
                </a:rPr>
                <a:t>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652168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발표용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2342</Words>
  <Application>Microsoft Office PowerPoint</Application>
  <PresentationFormat>사용자 지정</PresentationFormat>
  <Paragraphs>322</Paragraphs>
  <Slides>40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52" baseType="lpstr">
      <vt:lpstr>Helvetica Neue</vt:lpstr>
      <vt:lpstr>Helvetica Neue Light</vt:lpstr>
      <vt:lpstr>Helvetica Neue Medium</vt:lpstr>
      <vt:lpstr>Helvetica Neue Thin</vt:lpstr>
      <vt:lpstr>나눔스퀘어</vt:lpstr>
      <vt:lpstr>나눔스퀘어 Bold</vt:lpstr>
      <vt:lpstr>맑은 고딕</vt:lpstr>
      <vt:lpstr>Arial</vt:lpstr>
      <vt:lpstr>Cambria Math</vt:lpstr>
      <vt:lpstr>Consolas</vt:lpstr>
      <vt:lpstr>White</vt:lpstr>
      <vt:lpstr>Office 테마</vt:lpstr>
      <vt:lpstr>Structuring your first NLP project</vt:lpstr>
      <vt:lpstr>Intro </vt:lpstr>
      <vt:lpstr>Intro</vt:lpstr>
      <vt:lpstr>Intro</vt:lpstr>
      <vt:lpstr>Intro</vt:lpstr>
      <vt:lpstr>NLP 논문들을 구현하면서, 괜찮은 방법(전처리, 프로젝트 구조화)이라고 여겼던 것들을 공유하려고 합니다. 정답이 아닙니다</vt:lpstr>
      <vt:lpstr>Agenda</vt:lpstr>
      <vt:lpstr>Preprocessing</vt:lpstr>
      <vt:lpstr>Preprocessing</vt:lpstr>
      <vt:lpstr>Preprocessing</vt:lpstr>
      <vt:lpstr>Preprocessing</vt:lpstr>
      <vt:lpstr>Preprocessing</vt:lpstr>
      <vt:lpstr>Preprocessing</vt:lpstr>
      <vt:lpstr>Project structure</vt:lpstr>
      <vt:lpstr>Project structure</vt:lpstr>
      <vt:lpstr>Project structure</vt:lpstr>
      <vt:lpstr>Project structure - model</vt:lpstr>
      <vt:lpstr>Project structure - model</vt:lpstr>
      <vt:lpstr>Project structure – model/[net.py, ops.py]</vt:lpstr>
      <vt:lpstr>Project structure – model/[net.py, ops.py]</vt:lpstr>
      <vt:lpstr>Project structure – model/utils.py</vt:lpstr>
      <vt:lpstr>Project structure – model/data.py</vt:lpstr>
      <vt:lpstr>Project structure – data, experiments</vt:lpstr>
      <vt:lpstr>Project structure – data, experiments</vt:lpstr>
      <vt:lpstr>Project structure – data, experiments</vt:lpstr>
      <vt:lpstr>Project structure – utils.py</vt:lpstr>
      <vt:lpstr>Project structure – utils.py/Config</vt:lpstr>
      <vt:lpstr>Project structure – utils.py/SummaryManager</vt:lpstr>
      <vt:lpstr>Project structure – utils.py/CheckpointManager</vt:lpstr>
      <vt:lpstr>Project structure – build_vocab.py, train.py,     evaluate.py</vt:lpstr>
      <vt:lpstr>Project structure – build_vocab.py</vt:lpstr>
      <vt:lpstr>Project structure – train.py</vt:lpstr>
      <vt:lpstr>Project structure – evaluate.py</vt:lpstr>
      <vt:lpstr>Project structure – etc</vt:lpstr>
      <vt:lpstr>Project structure – etc (model/metric.py)</vt:lpstr>
      <vt:lpstr>Project structure – etc (synthesize_results.py)</vt:lpstr>
      <vt:lpstr>Project structure – etc (search_hyperparams.py)</vt:lpstr>
      <vt:lpstr>Summary</vt:lpstr>
      <vt:lpstr>Summary</vt:lpstr>
      <vt:lpstr>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Structuring your first NLP project</dc:title>
  <dc:creator>KBS</dc:creator>
  <cp:lastModifiedBy>김보섭[ 대학원석사과정졸업 / 산업경영공학과 ]</cp:lastModifiedBy>
  <cp:revision>3</cp:revision>
  <dcterms:modified xsi:type="dcterms:W3CDTF">2019-08-14T11:19:33Z</dcterms:modified>
</cp:coreProperties>
</file>